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91" r:id="rId4"/>
    <p:sldId id="292" r:id="rId5"/>
    <p:sldId id="293" r:id="rId6"/>
    <p:sldId id="302" r:id="rId7"/>
    <p:sldId id="258" r:id="rId8"/>
    <p:sldId id="259" r:id="rId9"/>
    <p:sldId id="260" r:id="rId10"/>
    <p:sldId id="261" r:id="rId11"/>
    <p:sldId id="262" r:id="rId12"/>
    <p:sldId id="264" r:id="rId13"/>
    <p:sldId id="294" r:id="rId14"/>
    <p:sldId id="295" r:id="rId15"/>
    <p:sldId id="296" r:id="rId16"/>
    <p:sldId id="297" r:id="rId17"/>
    <p:sldId id="298" r:id="rId18"/>
    <p:sldId id="299" r:id="rId19"/>
    <p:sldId id="300" r:id="rId20"/>
    <p:sldId id="265" r:id="rId21"/>
    <p:sldId id="266" r:id="rId22"/>
    <p:sldId id="267" r:id="rId23"/>
    <p:sldId id="268" r:id="rId24"/>
    <p:sldId id="269" r:id="rId25"/>
    <p:sldId id="270" r:id="rId26"/>
    <p:sldId id="271" r:id="rId27"/>
    <p:sldId id="272" r:id="rId28"/>
    <p:sldId id="273" r:id="rId29"/>
    <p:sldId id="274" r:id="rId30"/>
    <p:sldId id="276" r:id="rId31"/>
    <p:sldId id="277" r:id="rId32"/>
    <p:sldId id="278" r:id="rId33"/>
    <p:sldId id="279" r:id="rId34"/>
    <p:sldId id="280" r:id="rId35"/>
    <p:sldId id="281" r:id="rId36"/>
    <p:sldId id="282" r:id="rId37"/>
    <p:sldId id="283" r:id="rId38"/>
    <p:sldId id="284" r:id="rId39"/>
    <p:sldId id="285" r:id="rId40"/>
    <p:sldId id="286" r:id="rId41"/>
    <p:sldId id="288" r:id="rId42"/>
    <p:sldId id="28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68" d="100"/>
          <a:sy n="68" d="100"/>
        </p:scale>
        <p:origin x="144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B54B5A-B158-47EB-9358-595A4FDA9D19}" type="datetimeFigureOut">
              <a:rPr lang="en-GB" smtClean="0"/>
              <a:t>19/11/2019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23ABE6-FE24-4D11-B7E9-DC617D5611C2}" type="slidenum">
              <a:rPr lang="en-GB" smtClean="0"/>
              <a:t>‹#›</a:t>
            </a:fld>
            <a:endParaRPr lang="en-GB"/>
          </a:p>
        </p:txBody>
      </p:sp>
    </p:spTree>
    <p:extLst>
      <p:ext uri="{BB962C8B-B14F-4D97-AF65-F5344CB8AC3E}">
        <p14:creationId xmlns:p14="http://schemas.microsoft.com/office/powerpoint/2010/main" val="327888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3ABE6-FE24-4D11-B7E9-DC617D5611C2}" type="slidenum">
              <a:rPr lang="en-GB" smtClean="0"/>
              <a:t>6</a:t>
            </a:fld>
            <a:endParaRPr lang="en-GB"/>
          </a:p>
        </p:txBody>
      </p:sp>
    </p:spTree>
    <p:extLst>
      <p:ext uri="{BB962C8B-B14F-4D97-AF65-F5344CB8AC3E}">
        <p14:creationId xmlns:p14="http://schemas.microsoft.com/office/powerpoint/2010/main" val="91912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3ABE6-FE24-4D11-B7E9-DC617D5611C2}" type="slidenum">
              <a:rPr lang="en-GB" smtClean="0"/>
              <a:t>7</a:t>
            </a:fld>
            <a:endParaRPr lang="en-GB"/>
          </a:p>
        </p:txBody>
      </p:sp>
    </p:spTree>
    <p:extLst>
      <p:ext uri="{BB962C8B-B14F-4D97-AF65-F5344CB8AC3E}">
        <p14:creationId xmlns:p14="http://schemas.microsoft.com/office/powerpoint/2010/main" val="14398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last LVIA comment is surprising considering that the site partially</a:t>
            </a:r>
            <a:r>
              <a:rPr lang="en-GB" baseline="0" dirty="0"/>
              <a:t> </a:t>
            </a:r>
            <a:r>
              <a:rPr lang="en-GB" dirty="0"/>
              <a:t>on the Peppard Road</a:t>
            </a:r>
          </a:p>
        </p:txBody>
      </p:sp>
      <p:sp>
        <p:nvSpPr>
          <p:cNvPr id="4" name="Slide Number Placeholder 3"/>
          <p:cNvSpPr>
            <a:spLocks noGrp="1"/>
          </p:cNvSpPr>
          <p:nvPr>
            <p:ph type="sldNum" sz="quarter" idx="10"/>
          </p:nvPr>
        </p:nvSpPr>
        <p:spPr/>
        <p:txBody>
          <a:bodyPr/>
          <a:lstStyle/>
          <a:p>
            <a:fld id="{C823ABE6-FE24-4D11-B7E9-DC617D5611C2}" type="slidenum">
              <a:rPr lang="en-GB" smtClean="0"/>
              <a:t>16</a:t>
            </a:fld>
            <a:endParaRPr lang="en-GB" dirty="0"/>
          </a:p>
        </p:txBody>
      </p:sp>
    </p:spTree>
    <p:extLst>
      <p:ext uri="{BB962C8B-B14F-4D97-AF65-F5344CB8AC3E}">
        <p14:creationId xmlns:p14="http://schemas.microsoft.com/office/powerpoint/2010/main" val="321501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3ABE6-FE24-4D11-B7E9-DC617D5611C2}" type="slidenum">
              <a:rPr lang="en-GB" smtClean="0"/>
              <a:t>29</a:t>
            </a:fld>
            <a:endParaRPr lang="en-GB"/>
          </a:p>
        </p:txBody>
      </p:sp>
    </p:spTree>
    <p:extLst>
      <p:ext uri="{BB962C8B-B14F-4D97-AF65-F5344CB8AC3E}">
        <p14:creationId xmlns:p14="http://schemas.microsoft.com/office/powerpoint/2010/main" val="1122063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26FC431-F664-4BFF-B652-DB929C75514A}"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34C8C-AD72-4FFB-AE54-BC6A57F5A3D0}" type="slidenum">
              <a:rPr lang="en-GB" smtClean="0"/>
              <a:t>‹#›</a:t>
            </a:fld>
            <a:endParaRPr lang="en-GB"/>
          </a:p>
        </p:txBody>
      </p:sp>
    </p:spTree>
    <p:extLst>
      <p:ext uri="{BB962C8B-B14F-4D97-AF65-F5344CB8AC3E}">
        <p14:creationId xmlns:p14="http://schemas.microsoft.com/office/powerpoint/2010/main" val="155973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6FC431-F664-4BFF-B652-DB929C75514A}"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34C8C-AD72-4FFB-AE54-BC6A57F5A3D0}" type="slidenum">
              <a:rPr lang="en-GB" smtClean="0"/>
              <a:t>‹#›</a:t>
            </a:fld>
            <a:endParaRPr lang="en-GB"/>
          </a:p>
        </p:txBody>
      </p:sp>
    </p:spTree>
    <p:extLst>
      <p:ext uri="{BB962C8B-B14F-4D97-AF65-F5344CB8AC3E}">
        <p14:creationId xmlns:p14="http://schemas.microsoft.com/office/powerpoint/2010/main" val="234251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6FC431-F664-4BFF-B652-DB929C75514A}"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34C8C-AD72-4FFB-AE54-BC6A57F5A3D0}" type="slidenum">
              <a:rPr lang="en-GB" smtClean="0"/>
              <a:t>‹#›</a:t>
            </a:fld>
            <a:endParaRPr lang="en-GB"/>
          </a:p>
        </p:txBody>
      </p:sp>
    </p:spTree>
    <p:extLst>
      <p:ext uri="{BB962C8B-B14F-4D97-AF65-F5344CB8AC3E}">
        <p14:creationId xmlns:p14="http://schemas.microsoft.com/office/powerpoint/2010/main" val="244800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6FC431-F664-4BFF-B652-DB929C75514A}"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34C8C-AD72-4FFB-AE54-BC6A57F5A3D0}" type="slidenum">
              <a:rPr lang="en-GB" smtClean="0"/>
              <a:t>‹#›</a:t>
            </a:fld>
            <a:endParaRPr lang="en-GB"/>
          </a:p>
        </p:txBody>
      </p:sp>
    </p:spTree>
    <p:extLst>
      <p:ext uri="{BB962C8B-B14F-4D97-AF65-F5344CB8AC3E}">
        <p14:creationId xmlns:p14="http://schemas.microsoft.com/office/powerpoint/2010/main" val="65968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6FC431-F664-4BFF-B652-DB929C75514A}"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34C8C-AD72-4FFB-AE54-BC6A57F5A3D0}" type="slidenum">
              <a:rPr lang="en-GB" smtClean="0"/>
              <a:t>‹#›</a:t>
            </a:fld>
            <a:endParaRPr lang="en-GB"/>
          </a:p>
        </p:txBody>
      </p:sp>
    </p:spTree>
    <p:extLst>
      <p:ext uri="{BB962C8B-B14F-4D97-AF65-F5344CB8AC3E}">
        <p14:creationId xmlns:p14="http://schemas.microsoft.com/office/powerpoint/2010/main" val="420837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26FC431-F664-4BFF-B652-DB929C75514A}"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E34C8C-AD72-4FFB-AE54-BC6A57F5A3D0}" type="slidenum">
              <a:rPr lang="en-GB" smtClean="0"/>
              <a:t>‹#›</a:t>
            </a:fld>
            <a:endParaRPr lang="en-GB"/>
          </a:p>
        </p:txBody>
      </p:sp>
    </p:spTree>
    <p:extLst>
      <p:ext uri="{BB962C8B-B14F-4D97-AF65-F5344CB8AC3E}">
        <p14:creationId xmlns:p14="http://schemas.microsoft.com/office/powerpoint/2010/main" val="381624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26FC431-F664-4BFF-B652-DB929C75514A}" type="datetimeFigureOut">
              <a:rPr lang="en-GB" smtClean="0"/>
              <a:t>19/11/2019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E34C8C-AD72-4FFB-AE54-BC6A57F5A3D0}" type="slidenum">
              <a:rPr lang="en-GB" smtClean="0"/>
              <a:t>‹#›</a:t>
            </a:fld>
            <a:endParaRPr lang="en-GB"/>
          </a:p>
        </p:txBody>
      </p:sp>
    </p:spTree>
    <p:extLst>
      <p:ext uri="{BB962C8B-B14F-4D97-AF65-F5344CB8AC3E}">
        <p14:creationId xmlns:p14="http://schemas.microsoft.com/office/powerpoint/2010/main" val="192837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26FC431-F664-4BFF-B652-DB929C75514A}" type="datetimeFigureOut">
              <a:rPr lang="en-GB" smtClean="0"/>
              <a:t>19/11/2019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E34C8C-AD72-4FFB-AE54-BC6A57F5A3D0}" type="slidenum">
              <a:rPr lang="en-GB" smtClean="0"/>
              <a:t>‹#›</a:t>
            </a:fld>
            <a:endParaRPr lang="en-GB"/>
          </a:p>
        </p:txBody>
      </p:sp>
    </p:spTree>
    <p:extLst>
      <p:ext uri="{BB962C8B-B14F-4D97-AF65-F5344CB8AC3E}">
        <p14:creationId xmlns:p14="http://schemas.microsoft.com/office/powerpoint/2010/main" val="356735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FC431-F664-4BFF-B652-DB929C75514A}" type="datetimeFigureOut">
              <a:rPr lang="en-GB" smtClean="0"/>
              <a:t>19/11/2019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E34C8C-AD72-4FFB-AE54-BC6A57F5A3D0}" type="slidenum">
              <a:rPr lang="en-GB" smtClean="0"/>
              <a:t>‹#›</a:t>
            </a:fld>
            <a:endParaRPr lang="en-GB"/>
          </a:p>
        </p:txBody>
      </p:sp>
    </p:spTree>
    <p:extLst>
      <p:ext uri="{BB962C8B-B14F-4D97-AF65-F5344CB8AC3E}">
        <p14:creationId xmlns:p14="http://schemas.microsoft.com/office/powerpoint/2010/main" val="30337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6FC431-F664-4BFF-B652-DB929C75514A}"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E34C8C-AD72-4FFB-AE54-BC6A57F5A3D0}" type="slidenum">
              <a:rPr lang="en-GB" smtClean="0"/>
              <a:t>‹#›</a:t>
            </a:fld>
            <a:endParaRPr lang="en-GB"/>
          </a:p>
        </p:txBody>
      </p:sp>
    </p:spTree>
    <p:extLst>
      <p:ext uri="{BB962C8B-B14F-4D97-AF65-F5344CB8AC3E}">
        <p14:creationId xmlns:p14="http://schemas.microsoft.com/office/powerpoint/2010/main" val="262598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6FC431-F664-4BFF-B652-DB929C75514A}"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E34C8C-AD72-4FFB-AE54-BC6A57F5A3D0}" type="slidenum">
              <a:rPr lang="en-GB" smtClean="0"/>
              <a:t>‹#›</a:t>
            </a:fld>
            <a:endParaRPr lang="en-GB"/>
          </a:p>
        </p:txBody>
      </p:sp>
    </p:spTree>
    <p:extLst>
      <p:ext uri="{BB962C8B-B14F-4D97-AF65-F5344CB8AC3E}">
        <p14:creationId xmlns:p14="http://schemas.microsoft.com/office/powerpoint/2010/main" val="266162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FC431-F664-4BFF-B652-DB929C75514A}" type="datetimeFigureOut">
              <a:rPr lang="en-GB" smtClean="0"/>
              <a:t>19/11/2019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34C8C-AD72-4FFB-AE54-BC6A57F5A3D0}" type="slidenum">
              <a:rPr lang="en-GB" smtClean="0"/>
              <a:t>‹#›</a:t>
            </a:fld>
            <a:endParaRPr lang="en-GB"/>
          </a:p>
        </p:txBody>
      </p:sp>
    </p:spTree>
    <p:extLst>
      <p:ext uri="{BB962C8B-B14F-4D97-AF65-F5344CB8AC3E}">
        <p14:creationId xmlns:p14="http://schemas.microsoft.com/office/powerpoint/2010/main" val="3892921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21871" y="2780928"/>
            <a:ext cx="6400800" cy="1752600"/>
          </a:xfrm>
        </p:spPr>
        <p:txBody>
          <a:bodyPr>
            <a:normAutofit/>
          </a:bodyPr>
          <a:lstStyle/>
          <a:p>
            <a:r>
              <a:rPr lang="en-GB" sz="3600" b="1" dirty="0"/>
              <a:t>Neighbourhood Plan Update November 2019</a:t>
            </a:r>
          </a:p>
        </p:txBody>
      </p:sp>
      <p:pic>
        <p:nvPicPr>
          <p:cNvPr id="4" name="Picture 3" descr="scnp"/>
          <p:cNvPicPr/>
          <p:nvPr/>
        </p:nvPicPr>
        <p:blipFill>
          <a:blip r:embed="rId2" cstate="print">
            <a:extLst>
              <a:ext uri="{28A0092B-C50C-407E-A947-70E740481C1C}">
                <a14:useLocalDpi xmlns:a14="http://schemas.microsoft.com/office/drawing/2010/main" val="0"/>
              </a:ext>
            </a:extLst>
          </a:blip>
          <a:stretch>
            <a:fillRect/>
          </a:stretch>
        </p:blipFill>
        <p:spPr bwMode="auto">
          <a:xfrm>
            <a:off x="1475656" y="764704"/>
            <a:ext cx="6093230" cy="1122218"/>
          </a:xfrm>
          <a:prstGeom prst="rect">
            <a:avLst/>
          </a:prstGeom>
          <a:noFill/>
          <a:ln>
            <a:noFill/>
          </a:ln>
        </p:spPr>
      </p:pic>
    </p:spTree>
    <p:extLst>
      <p:ext uri="{BB962C8B-B14F-4D97-AF65-F5344CB8AC3E}">
        <p14:creationId xmlns:p14="http://schemas.microsoft.com/office/powerpoint/2010/main" val="2549377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2824" y="548680"/>
            <a:ext cx="4572000" cy="707886"/>
          </a:xfrm>
          <a:prstGeom prst="rect">
            <a:avLst/>
          </a:prstGeom>
        </p:spPr>
        <p:txBody>
          <a:bodyPr>
            <a:spAutoFit/>
          </a:bodyPr>
          <a:lstStyle/>
          <a:p>
            <a:pPr algn="ctr"/>
            <a:r>
              <a:rPr lang="en-GB" sz="2000" b="1" dirty="0"/>
              <a:t>SON 12b</a:t>
            </a:r>
            <a:endParaRPr lang="en-GB" sz="2000" dirty="0"/>
          </a:p>
          <a:p>
            <a:pPr algn="ctr"/>
            <a:r>
              <a:rPr lang="en-GB" sz="2000" b="1" dirty="0"/>
              <a:t>               Blackmore Lane North (upper)</a:t>
            </a:r>
            <a:endParaRPr lang="en-GB" sz="20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bwMode="auto">
          <a:xfrm>
            <a:off x="1706245" y="1403032"/>
            <a:ext cx="5731510" cy="40519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365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bwMode="auto">
          <a:xfrm>
            <a:off x="2542528" y="620688"/>
            <a:ext cx="4086225" cy="2726055"/>
          </a:xfrm>
          <a:prstGeom prst="rect">
            <a:avLst/>
          </a:prstGeom>
          <a:noFill/>
          <a:ln>
            <a:noFill/>
          </a:ln>
        </p:spPr>
      </p:pic>
      <p:sp>
        <p:nvSpPr>
          <p:cNvPr id="4" name="Rectangle 3"/>
          <p:cNvSpPr/>
          <p:nvPr/>
        </p:nvSpPr>
        <p:spPr>
          <a:xfrm>
            <a:off x="467544" y="3717032"/>
            <a:ext cx="8208912" cy="2246769"/>
          </a:xfrm>
          <a:prstGeom prst="rect">
            <a:avLst/>
          </a:prstGeom>
        </p:spPr>
        <p:txBody>
          <a:bodyPr wrap="square">
            <a:spAutoFit/>
          </a:bodyPr>
          <a:lstStyle/>
          <a:p>
            <a:pPr marL="285750" indent="-285750">
              <a:buFont typeface="Arial" panose="020B0604020202020204" pitchFamily="34" charset="0"/>
              <a:buChar char="•"/>
            </a:pPr>
            <a:r>
              <a:rPr lang="en-GB" sz="2000" dirty="0"/>
              <a:t>The SON 12b site is 1.3 hectares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Access would be from Blackmore Lane, probably via SON 12a</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is currently Grade 3 agricultural land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is in the AONB</a:t>
            </a:r>
          </a:p>
        </p:txBody>
      </p:sp>
    </p:spTree>
    <p:extLst>
      <p:ext uri="{BB962C8B-B14F-4D97-AF65-F5344CB8AC3E}">
        <p14:creationId xmlns:p14="http://schemas.microsoft.com/office/powerpoint/2010/main" val="616919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565" y="404664"/>
            <a:ext cx="8280920" cy="5324535"/>
          </a:xfrm>
          <a:prstGeom prst="rect">
            <a:avLst/>
          </a:prstGeom>
        </p:spPr>
        <p:txBody>
          <a:bodyPr wrap="square">
            <a:spAutoFit/>
          </a:bodyPr>
          <a:lstStyle/>
          <a:p>
            <a:r>
              <a:rPr lang="en-GB" sz="2000" b="1" dirty="0"/>
              <a:t>SON 12b Evaluation criteria: </a:t>
            </a:r>
            <a:endParaRPr lang="en-GB" sz="2000" dirty="0"/>
          </a:p>
          <a:p>
            <a:endParaRPr lang="en-GB" sz="2000" b="1" dirty="0"/>
          </a:p>
          <a:p>
            <a:r>
              <a:rPr lang="en-GB" sz="2000" b="1" dirty="0"/>
              <a:t>Traffic light scoring:</a:t>
            </a:r>
            <a:endParaRPr lang="en-GB" sz="2000" dirty="0"/>
          </a:p>
          <a:p>
            <a:pPr marL="285750" indent="-285750">
              <a:buFont typeface="Arial" panose="020B0604020202020204" pitchFamily="34" charset="0"/>
              <a:buChar char="•"/>
            </a:pPr>
            <a:r>
              <a:rPr lang="en-GB" sz="2000" dirty="0"/>
              <a:t>The surveyors gave this site red and scores.</a:t>
            </a:r>
          </a:p>
          <a:p>
            <a:endParaRPr lang="en-GB" sz="2000" b="1" dirty="0"/>
          </a:p>
          <a:p>
            <a:r>
              <a:rPr lang="en-GB" sz="2000" b="1" dirty="0"/>
              <a:t>Consultant’s comments:  </a:t>
            </a:r>
            <a:endParaRPr lang="en-GB" sz="2000" dirty="0"/>
          </a:p>
          <a:p>
            <a:r>
              <a:rPr lang="en-GB" sz="2000" dirty="0"/>
              <a:t>Recommended that SON 12b is not considered further as a potential site option due to the following constraints: </a:t>
            </a:r>
          </a:p>
          <a:p>
            <a:pPr lvl="0"/>
            <a:endParaRPr lang="en-GB" sz="2000" dirty="0"/>
          </a:p>
          <a:p>
            <a:pPr marL="285750" lvl="0" indent="-285750">
              <a:buFont typeface="Arial" panose="020B0604020202020204" pitchFamily="34" charset="0"/>
              <a:buChar char="•"/>
            </a:pPr>
            <a:r>
              <a:rPr lang="en-GB" sz="2000" dirty="0"/>
              <a:t>Negative effect on the settlement pattern</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The site’s location within the AONB and potential harm to special qualities</a:t>
            </a:r>
          </a:p>
          <a:p>
            <a:pPr marL="285750" lvl="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generally rural and tranquil nature of the setting</a:t>
            </a:r>
          </a:p>
          <a:p>
            <a:r>
              <a:rPr lang="en-GB" sz="2000" dirty="0"/>
              <a:t> </a:t>
            </a:r>
          </a:p>
          <a:p>
            <a:pPr marL="285750" indent="-285750">
              <a:buFont typeface="Arial" panose="020B0604020202020204" pitchFamily="34" charset="0"/>
              <a:buChar char="•"/>
            </a:pPr>
            <a:r>
              <a:rPr lang="en-GB" sz="2000" dirty="0"/>
              <a:t>Blackmore Lane, the only possible means of access, is very narrow and classed as a ‘Failed Road’.</a:t>
            </a:r>
          </a:p>
        </p:txBody>
      </p:sp>
    </p:spTree>
    <p:extLst>
      <p:ext uri="{BB962C8B-B14F-4D97-AF65-F5344CB8AC3E}">
        <p14:creationId xmlns:p14="http://schemas.microsoft.com/office/powerpoint/2010/main" val="124295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5604" y="332656"/>
            <a:ext cx="4572000" cy="707886"/>
          </a:xfrm>
          <a:prstGeom prst="rect">
            <a:avLst/>
          </a:prstGeom>
        </p:spPr>
        <p:txBody>
          <a:bodyPr>
            <a:spAutoFit/>
          </a:bodyPr>
          <a:lstStyle/>
          <a:p>
            <a:pPr algn="ctr"/>
            <a:r>
              <a:rPr lang="en-GB" sz="2000" b="1" dirty="0"/>
              <a:t>SON 21a</a:t>
            </a:r>
            <a:endParaRPr lang="en-GB" sz="2000" dirty="0"/>
          </a:p>
          <a:p>
            <a:pPr algn="ctr"/>
            <a:r>
              <a:rPr lang="en-GB" sz="2000" b="1" dirty="0"/>
              <a:t>Blackmore Lane South</a:t>
            </a:r>
            <a:endParaRPr lang="en-GB" sz="20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bwMode="auto">
          <a:xfrm>
            <a:off x="1706245" y="1403032"/>
            <a:ext cx="5731510" cy="40519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675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bwMode="auto">
          <a:xfrm>
            <a:off x="1907705" y="260648"/>
            <a:ext cx="5400600" cy="3653764"/>
          </a:xfrm>
          <a:prstGeom prst="rect">
            <a:avLst/>
          </a:prstGeom>
          <a:noFill/>
          <a:ln>
            <a:noFill/>
          </a:ln>
        </p:spPr>
      </p:pic>
      <p:sp>
        <p:nvSpPr>
          <p:cNvPr id="3" name="Rectangle 2"/>
          <p:cNvSpPr/>
          <p:nvPr/>
        </p:nvSpPr>
        <p:spPr>
          <a:xfrm>
            <a:off x="962633" y="4221088"/>
            <a:ext cx="7560840" cy="2246769"/>
          </a:xfrm>
          <a:prstGeom prst="rect">
            <a:avLst/>
          </a:prstGeom>
        </p:spPr>
        <p:txBody>
          <a:bodyPr wrap="square">
            <a:spAutoFit/>
          </a:bodyPr>
          <a:lstStyle/>
          <a:p>
            <a:pPr marL="285750" indent="-285750">
              <a:buFont typeface="Arial" panose="020B0604020202020204" pitchFamily="34" charset="0"/>
              <a:buChar char="•"/>
            </a:pPr>
            <a:r>
              <a:rPr lang="en-GB" sz="2000" dirty="0"/>
              <a:t>The SON 21a site is 0.7 hectares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Access is from Blackmore Lane or Peppard Road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Site in agricultural use and classified as Grade 3 agricultural land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 the AONB. </a:t>
            </a:r>
          </a:p>
        </p:txBody>
      </p:sp>
    </p:spTree>
    <p:extLst>
      <p:ext uri="{BB962C8B-B14F-4D97-AF65-F5344CB8AC3E}">
        <p14:creationId xmlns:p14="http://schemas.microsoft.com/office/powerpoint/2010/main" val="4293525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bwMode="auto">
          <a:xfrm>
            <a:off x="1619672" y="528320"/>
            <a:ext cx="5616623" cy="3476744"/>
          </a:xfrm>
          <a:prstGeom prst="rect">
            <a:avLst/>
          </a:prstGeom>
          <a:noFill/>
          <a:ln>
            <a:noFill/>
          </a:ln>
        </p:spPr>
      </p:pic>
      <p:sp>
        <p:nvSpPr>
          <p:cNvPr id="3" name="Rectangle 2"/>
          <p:cNvSpPr/>
          <p:nvPr/>
        </p:nvSpPr>
        <p:spPr>
          <a:xfrm>
            <a:off x="755576" y="4437112"/>
            <a:ext cx="7920880" cy="707886"/>
          </a:xfrm>
          <a:prstGeom prst="rect">
            <a:avLst/>
          </a:prstGeom>
        </p:spPr>
        <p:txBody>
          <a:bodyPr wrap="square">
            <a:spAutoFit/>
          </a:bodyPr>
          <a:lstStyle/>
          <a:p>
            <a:r>
              <a:rPr lang="en-GB" sz="2000" dirty="0"/>
              <a:t>SON 21a site’s boundary is visible from Peppard Road (hedge to right of road, centre of photo)</a:t>
            </a:r>
          </a:p>
        </p:txBody>
      </p:sp>
    </p:spTree>
    <p:extLst>
      <p:ext uri="{BB962C8B-B14F-4D97-AF65-F5344CB8AC3E}">
        <p14:creationId xmlns:p14="http://schemas.microsoft.com/office/powerpoint/2010/main" val="324326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97346"/>
            <a:ext cx="7920880" cy="5940088"/>
          </a:xfrm>
          <a:prstGeom prst="rect">
            <a:avLst/>
          </a:prstGeom>
        </p:spPr>
        <p:txBody>
          <a:bodyPr wrap="square">
            <a:spAutoFit/>
          </a:bodyPr>
          <a:lstStyle/>
          <a:p>
            <a:r>
              <a:rPr lang="en-GB" sz="2000" b="1" dirty="0"/>
              <a:t>SON 21a Evaluation criteria</a:t>
            </a:r>
          </a:p>
          <a:p>
            <a:endParaRPr lang="en-GB" sz="2000" b="1" dirty="0"/>
          </a:p>
          <a:p>
            <a:r>
              <a:rPr lang="en-GB" sz="2000" b="1" dirty="0"/>
              <a:t>Traffic light scoring:</a:t>
            </a:r>
          </a:p>
          <a:p>
            <a:endParaRPr lang="en-GB" sz="2000" dirty="0"/>
          </a:p>
          <a:p>
            <a:pPr marL="285750" indent="-285750">
              <a:buFont typeface="Arial" panose="020B0604020202020204" pitchFamily="34" charset="0"/>
              <a:buChar char="•"/>
            </a:pPr>
            <a:r>
              <a:rPr lang="en-GB" sz="2000" dirty="0"/>
              <a:t>Most of the survey ratings were amber </a:t>
            </a:r>
          </a:p>
          <a:p>
            <a:r>
              <a:rPr lang="en-GB" sz="2000" b="1" dirty="0"/>
              <a:t> </a:t>
            </a:r>
            <a:endParaRPr lang="en-GB" sz="2000" dirty="0"/>
          </a:p>
          <a:p>
            <a:r>
              <a:rPr lang="en-GB" sz="2000" b="1" dirty="0"/>
              <a:t>Consultant’s comments:  </a:t>
            </a:r>
            <a:endParaRPr lang="en-GB" sz="2000" dirty="0"/>
          </a:p>
          <a:p>
            <a:r>
              <a:rPr lang="en-GB" sz="2000" dirty="0"/>
              <a:t>Recommended that SON 21a is not considered further as a potential site for development due to the following constraints: </a:t>
            </a:r>
          </a:p>
          <a:p>
            <a:endParaRPr lang="en-GB" sz="2000" dirty="0"/>
          </a:p>
          <a:p>
            <a:pPr marL="285750" lvl="0" indent="-285750">
              <a:buFont typeface="Arial" panose="020B0604020202020204" pitchFamily="34" charset="0"/>
              <a:buChar char="•"/>
            </a:pPr>
            <a:r>
              <a:rPr lang="en-GB" sz="2000" dirty="0"/>
              <a:t>The negative effect on the settlement pattern and the strong countryside edge formed by Peppard Road</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The visual prominence of the site</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The site’s location within the AONB and potential harm to special qualities</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The generally rural and tranquil nature of the setting</a:t>
            </a:r>
          </a:p>
        </p:txBody>
      </p:sp>
    </p:spTree>
    <p:extLst>
      <p:ext uri="{BB962C8B-B14F-4D97-AF65-F5344CB8AC3E}">
        <p14:creationId xmlns:p14="http://schemas.microsoft.com/office/powerpoint/2010/main" val="2176484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404664"/>
            <a:ext cx="4572000" cy="707886"/>
          </a:xfrm>
          <a:prstGeom prst="rect">
            <a:avLst/>
          </a:prstGeom>
        </p:spPr>
        <p:txBody>
          <a:bodyPr>
            <a:spAutoFit/>
          </a:bodyPr>
          <a:lstStyle/>
          <a:p>
            <a:pPr algn="ctr"/>
            <a:r>
              <a:rPr lang="en-GB" sz="2000" b="1" dirty="0"/>
              <a:t>SON 21b</a:t>
            </a:r>
            <a:endParaRPr lang="en-GB" sz="2000" dirty="0"/>
          </a:p>
          <a:p>
            <a:pPr algn="ctr"/>
            <a:r>
              <a:rPr lang="en-GB" sz="2000" b="1" dirty="0"/>
              <a:t>Land north of Reddish Manor</a:t>
            </a:r>
            <a:endParaRPr lang="en-GB" sz="20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bwMode="auto">
          <a:xfrm>
            <a:off x="1706245" y="1403032"/>
            <a:ext cx="5731510" cy="4051935"/>
          </a:xfrm>
          <a:prstGeom prst="rect">
            <a:avLst/>
          </a:prstGeom>
          <a:noFill/>
          <a:ln>
            <a:noFill/>
          </a:ln>
        </p:spPr>
      </p:pic>
    </p:spTree>
    <p:extLst>
      <p:ext uri="{BB962C8B-B14F-4D97-AF65-F5344CB8AC3E}">
        <p14:creationId xmlns:p14="http://schemas.microsoft.com/office/powerpoint/2010/main" val="4275706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ree in the middle of a road&#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1763688" y="404664"/>
            <a:ext cx="5328592" cy="3384376"/>
          </a:xfrm>
          <a:prstGeom prst="rect">
            <a:avLst/>
          </a:prstGeom>
        </p:spPr>
      </p:pic>
      <p:sp>
        <p:nvSpPr>
          <p:cNvPr id="3" name="Rectangle 2"/>
          <p:cNvSpPr/>
          <p:nvPr/>
        </p:nvSpPr>
        <p:spPr>
          <a:xfrm>
            <a:off x="556451" y="3929741"/>
            <a:ext cx="7848872" cy="400110"/>
          </a:xfrm>
          <a:prstGeom prst="rect">
            <a:avLst/>
          </a:prstGeom>
        </p:spPr>
        <p:txBody>
          <a:bodyPr wrap="square">
            <a:spAutoFit/>
          </a:bodyPr>
          <a:lstStyle/>
          <a:p>
            <a:pPr algn="ctr"/>
            <a:r>
              <a:rPr lang="en-GB" sz="2000" dirty="0"/>
              <a:t>Trees along site’s boundary are visible from Peppard Road</a:t>
            </a:r>
          </a:p>
        </p:txBody>
      </p:sp>
      <p:sp>
        <p:nvSpPr>
          <p:cNvPr id="4" name="Rectangle 3"/>
          <p:cNvSpPr/>
          <p:nvPr/>
        </p:nvSpPr>
        <p:spPr>
          <a:xfrm>
            <a:off x="552164" y="4437112"/>
            <a:ext cx="8064895" cy="2246769"/>
          </a:xfrm>
          <a:prstGeom prst="rect">
            <a:avLst/>
          </a:prstGeom>
        </p:spPr>
        <p:txBody>
          <a:bodyPr wrap="square">
            <a:spAutoFit/>
          </a:bodyPr>
          <a:lstStyle/>
          <a:p>
            <a:pPr marL="285750" indent="-285750">
              <a:buFont typeface="Arial" panose="020B0604020202020204" pitchFamily="34" charset="0"/>
              <a:buChar char="•"/>
            </a:pPr>
            <a:r>
              <a:rPr lang="en-GB" sz="2000" dirty="0"/>
              <a:t>The SON 21b site is 0.3 hectares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Access is from Peppard Road, B481</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Undeveloped site, not currently in use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Not in AONB</a:t>
            </a:r>
          </a:p>
        </p:txBody>
      </p:sp>
    </p:spTree>
    <p:extLst>
      <p:ext uri="{BB962C8B-B14F-4D97-AF65-F5344CB8AC3E}">
        <p14:creationId xmlns:p14="http://schemas.microsoft.com/office/powerpoint/2010/main" val="150559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7992888" cy="5940088"/>
          </a:xfrm>
          <a:prstGeom prst="rect">
            <a:avLst/>
          </a:prstGeom>
        </p:spPr>
        <p:txBody>
          <a:bodyPr wrap="square">
            <a:spAutoFit/>
          </a:bodyPr>
          <a:lstStyle/>
          <a:p>
            <a:r>
              <a:rPr lang="en-GB" sz="2000" b="1" dirty="0"/>
              <a:t>SON 21b Evaluation criteria:</a:t>
            </a:r>
          </a:p>
          <a:p>
            <a:endParaRPr lang="en-GB" sz="2000" b="1" dirty="0"/>
          </a:p>
          <a:p>
            <a:r>
              <a:rPr lang="en-GB" sz="2000" b="1" dirty="0"/>
              <a:t>Traffic light scoring:</a:t>
            </a:r>
            <a:endParaRPr lang="en-GB" sz="2000" dirty="0"/>
          </a:p>
          <a:p>
            <a:endParaRPr lang="en-GB" sz="2000" dirty="0"/>
          </a:p>
          <a:p>
            <a:pPr marL="285750" indent="-285750">
              <a:buFont typeface="Arial" panose="020B0604020202020204" pitchFamily="34" charset="0"/>
              <a:buChar char="•"/>
            </a:pPr>
            <a:r>
              <a:rPr lang="en-GB" sz="2000" dirty="0"/>
              <a:t>Generally amber or green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Some concern over access for pedestrians and vehicles</a:t>
            </a:r>
          </a:p>
          <a:p>
            <a:r>
              <a:rPr lang="en-GB" sz="2000" dirty="0"/>
              <a:t> </a:t>
            </a:r>
          </a:p>
          <a:p>
            <a:r>
              <a:rPr lang="en-GB" sz="2000" b="1" dirty="0"/>
              <a:t>Consultant’s comments:</a:t>
            </a:r>
            <a:endParaRPr lang="en-GB" sz="2000" dirty="0"/>
          </a:p>
          <a:p>
            <a:r>
              <a:rPr lang="en-GB" sz="2000" dirty="0"/>
              <a:t> The capacity of SON 21b is constrained by:</a:t>
            </a:r>
          </a:p>
          <a:p>
            <a:endParaRPr lang="en-GB" sz="2000" dirty="0"/>
          </a:p>
          <a:p>
            <a:pPr marL="285750" lvl="0" indent="-285750">
              <a:buFont typeface="Arial" panose="020B0604020202020204" pitchFamily="34" charset="0"/>
              <a:buChar char="•"/>
            </a:pPr>
            <a:r>
              <a:rPr lang="en-GB" sz="2000" dirty="0"/>
              <a:t>The negative effect on the settlement pattern through the intensification of housing on the eastern side of Peppard Road</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The visual prominence of the site’s external trees</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The site’s location adjacent to the AONB</a:t>
            </a:r>
          </a:p>
          <a:p>
            <a:pPr marL="285750" lvl="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Should only be considered for very limited development</a:t>
            </a:r>
          </a:p>
        </p:txBody>
      </p:sp>
    </p:spTree>
    <p:extLst>
      <p:ext uri="{BB962C8B-B14F-4D97-AF65-F5344CB8AC3E}">
        <p14:creationId xmlns:p14="http://schemas.microsoft.com/office/powerpoint/2010/main" val="408605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04" y="980728"/>
            <a:ext cx="7772400" cy="1362075"/>
          </a:xfrm>
        </p:spPr>
        <p:txBody>
          <a:bodyPr/>
          <a:lstStyle/>
          <a:p>
            <a:pPr algn="ctr"/>
            <a:r>
              <a:rPr lang="en-GB" dirty="0"/>
              <a:t>Site surveys</a:t>
            </a:r>
          </a:p>
        </p:txBody>
      </p:sp>
      <p:sp>
        <p:nvSpPr>
          <p:cNvPr id="3" name="Text Placeholder 2"/>
          <p:cNvSpPr>
            <a:spLocks noGrp="1"/>
          </p:cNvSpPr>
          <p:nvPr>
            <p:ph type="body" idx="1"/>
          </p:nvPr>
        </p:nvSpPr>
        <p:spPr>
          <a:xfrm>
            <a:off x="553593" y="1124744"/>
            <a:ext cx="7772400" cy="1500187"/>
          </a:xfrm>
        </p:spPr>
        <p:txBody>
          <a:bodyPr>
            <a:normAutofit/>
          </a:bodyPr>
          <a:lstStyle/>
          <a:p>
            <a:r>
              <a:rPr lang="en-GB" sz="2400" b="1" dirty="0"/>
              <a:t>Sites surveyed: </a:t>
            </a:r>
          </a:p>
          <a:p>
            <a:endParaRPr lang="en-GB" sz="2400" b="1" dirty="0"/>
          </a:p>
        </p:txBody>
      </p:sp>
      <p:sp>
        <p:nvSpPr>
          <p:cNvPr id="4" name="Rectangle 3"/>
          <p:cNvSpPr/>
          <p:nvPr/>
        </p:nvSpPr>
        <p:spPr>
          <a:xfrm>
            <a:off x="553593" y="2780928"/>
            <a:ext cx="8136904" cy="3416320"/>
          </a:xfrm>
          <a:prstGeom prst="rect">
            <a:avLst/>
          </a:prstGeom>
        </p:spPr>
        <p:txBody>
          <a:bodyPr wrap="square">
            <a:spAutoFit/>
          </a:bodyPr>
          <a:lstStyle/>
          <a:p>
            <a:r>
              <a:rPr lang="en-US" b="1" dirty="0"/>
              <a:t>SON No.</a:t>
            </a:r>
          </a:p>
          <a:p>
            <a:r>
              <a:rPr lang="en-US" dirty="0"/>
              <a:t>1 		Old Copse Field, off Woodlands Road</a:t>
            </a:r>
            <a:endParaRPr lang="en-GB" dirty="0"/>
          </a:p>
          <a:p>
            <a:r>
              <a:rPr lang="en-US" dirty="0"/>
              <a:t>12a		Blackmore Lane North (lower)</a:t>
            </a:r>
            <a:endParaRPr lang="en-GB" dirty="0"/>
          </a:p>
          <a:p>
            <a:r>
              <a:rPr lang="en-US" dirty="0"/>
              <a:t>12b 		Blackmore Lane North (upper)</a:t>
            </a:r>
            <a:endParaRPr lang="en-GB" dirty="0"/>
          </a:p>
          <a:p>
            <a:r>
              <a:rPr lang="en-US" dirty="0"/>
              <a:t>21a 		Blackmore Lane South</a:t>
            </a:r>
            <a:endParaRPr lang="en-GB" dirty="0"/>
          </a:p>
          <a:p>
            <a:r>
              <a:rPr lang="en-US" dirty="0"/>
              <a:t>21b 		Land north of Reddish Manor, Peppard Road</a:t>
            </a:r>
            <a:endParaRPr lang="en-GB" dirty="0"/>
          </a:p>
          <a:p>
            <a:r>
              <a:rPr lang="en-US" dirty="0"/>
              <a:t>22 		</a:t>
            </a:r>
            <a:r>
              <a:rPr lang="en-US" dirty="0" err="1"/>
              <a:t>Blounts</a:t>
            </a:r>
            <a:r>
              <a:rPr lang="en-US" dirty="0"/>
              <a:t> Court Road</a:t>
            </a:r>
            <a:endParaRPr lang="en-GB" dirty="0"/>
          </a:p>
          <a:p>
            <a:r>
              <a:rPr lang="en-US" dirty="0"/>
              <a:t>23 		Johnson Matthey car park, Widmore Lane</a:t>
            </a:r>
            <a:endParaRPr lang="en-GB" dirty="0"/>
          </a:p>
          <a:p>
            <a:r>
              <a:rPr lang="en-US" dirty="0"/>
              <a:t>24 		Land behind Widmore Pond, </a:t>
            </a:r>
            <a:r>
              <a:rPr lang="en-US" dirty="0" err="1"/>
              <a:t>Blounts</a:t>
            </a:r>
            <a:r>
              <a:rPr lang="en-US" dirty="0"/>
              <a:t> Court Road</a:t>
            </a:r>
            <a:endParaRPr lang="en-GB" dirty="0"/>
          </a:p>
          <a:p>
            <a:r>
              <a:rPr lang="en-US" dirty="0"/>
              <a:t>26 		</a:t>
            </a:r>
            <a:r>
              <a:rPr lang="en-US" dirty="0" err="1"/>
              <a:t>Rudgings</a:t>
            </a:r>
            <a:r>
              <a:rPr lang="en-US" dirty="0"/>
              <a:t> Plantation, Kennylands Road</a:t>
            </a:r>
            <a:endParaRPr lang="en-GB" dirty="0"/>
          </a:p>
          <a:p>
            <a:r>
              <a:rPr lang="en-US" dirty="0"/>
              <a:t>27 		Alpen Rose, Kennylands Road</a:t>
            </a:r>
            <a:endParaRPr lang="en-GB" dirty="0"/>
          </a:p>
          <a:p>
            <a:r>
              <a:rPr lang="en-US" dirty="0"/>
              <a:t>29 		Reddish Manor, Peppard Road</a:t>
            </a:r>
            <a:endParaRPr lang="en-GB" dirty="0"/>
          </a:p>
        </p:txBody>
      </p:sp>
    </p:spTree>
    <p:extLst>
      <p:ext uri="{BB962C8B-B14F-4D97-AF65-F5344CB8AC3E}">
        <p14:creationId xmlns:p14="http://schemas.microsoft.com/office/powerpoint/2010/main" val="3966573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692696"/>
            <a:ext cx="4572000" cy="707886"/>
          </a:xfrm>
          <a:prstGeom prst="rect">
            <a:avLst/>
          </a:prstGeom>
        </p:spPr>
        <p:txBody>
          <a:bodyPr>
            <a:spAutoFit/>
          </a:bodyPr>
          <a:lstStyle/>
          <a:p>
            <a:pPr algn="ctr"/>
            <a:r>
              <a:rPr lang="en-GB" sz="2000" b="1" dirty="0"/>
              <a:t>SON 22</a:t>
            </a:r>
            <a:endParaRPr lang="en-GB" sz="2000" dirty="0"/>
          </a:p>
          <a:p>
            <a:pPr algn="ctr"/>
            <a:r>
              <a:rPr lang="en-GB" sz="2000" b="1" dirty="0" err="1"/>
              <a:t>Blounts</a:t>
            </a:r>
            <a:r>
              <a:rPr lang="en-GB" sz="2000" b="1" dirty="0"/>
              <a:t> Court Road</a:t>
            </a:r>
            <a:r>
              <a:rPr lang="en-GB" b="1" dirty="0"/>
              <a:t> </a:t>
            </a:r>
            <a:endParaRPr lang="en-GB"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bwMode="auto">
          <a:xfrm>
            <a:off x="1706245" y="1403032"/>
            <a:ext cx="5731510" cy="4051935"/>
          </a:xfrm>
          <a:prstGeom prst="rect">
            <a:avLst/>
          </a:prstGeom>
          <a:noFill/>
          <a:ln>
            <a:noFill/>
          </a:ln>
        </p:spPr>
      </p:pic>
    </p:spTree>
    <p:extLst>
      <p:ext uri="{BB962C8B-B14F-4D97-AF65-F5344CB8AC3E}">
        <p14:creationId xmlns:p14="http://schemas.microsoft.com/office/powerpoint/2010/main" val="1364960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bwMode="auto">
          <a:xfrm>
            <a:off x="1907704" y="332656"/>
            <a:ext cx="4968552" cy="3384376"/>
          </a:xfrm>
          <a:prstGeom prst="rect">
            <a:avLst/>
          </a:prstGeom>
          <a:noFill/>
          <a:ln>
            <a:noFill/>
          </a:ln>
        </p:spPr>
      </p:pic>
      <p:sp>
        <p:nvSpPr>
          <p:cNvPr id="3" name="Rectangle 2"/>
          <p:cNvSpPr/>
          <p:nvPr/>
        </p:nvSpPr>
        <p:spPr>
          <a:xfrm>
            <a:off x="539552" y="4077072"/>
            <a:ext cx="7920880" cy="2554545"/>
          </a:xfrm>
          <a:prstGeom prst="rect">
            <a:avLst/>
          </a:prstGeom>
        </p:spPr>
        <p:txBody>
          <a:bodyPr wrap="square">
            <a:spAutoFit/>
          </a:bodyPr>
          <a:lstStyle/>
          <a:p>
            <a:pPr marL="285750" indent="-285750">
              <a:buFont typeface="Arial" panose="020B0604020202020204" pitchFamily="34" charset="0"/>
              <a:buChar char="•"/>
            </a:pPr>
            <a:r>
              <a:rPr lang="en-GB" sz="2000" dirty="0"/>
              <a:t>The SON 22 site is 0.9 hectares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Access is from </a:t>
            </a:r>
            <a:r>
              <a:rPr lang="en-GB" sz="2000" dirty="0" err="1"/>
              <a:t>Blounts</a:t>
            </a:r>
            <a:r>
              <a:rPr lang="en-GB" sz="2000" dirty="0"/>
              <a:t> Court Road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is currently in agricultural use and classified as Grade 3 agricultural land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is in the AONB </a:t>
            </a:r>
          </a:p>
        </p:txBody>
      </p:sp>
    </p:spTree>
    <p:extLst>
      <p:ext uri="{BB962C8B-B14F-4D97-AF65-F5344CB8AC3E}">
        <p14:creationId xmlns:p14="http://schemas.microsoft.com/office/powerpoint/2010/main" val="2933462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765" y="548680"/>
            <a:ext cx="8268700" cy="5632311"/>
          </a:xfrm>
          <a:prstGeom prst="rect">
            <a:avLst/>
          </a:prstGeom>
        </p:spPr>
        <p:txBody>
          <a:bodyPr wrap="square">
            <a:spAutoFit/>
          </a:bodyPr>
          <a:lstStyle/>
          <a:p>
            <a:r>
              <a:rPr lang="en-GB" sz="2000" b="1" dirty="0"/>
              <a:t>SON 22 Evaluation criteria: </a:t>
            </a:r>
            <a:endParaRPr lang="en-GB" sz="2000" dirty="0"/>
          </a:p>
          <a:p>
            <a:endParaRPr lang="en-GB" sz="2000" b="1" dirty="0"/>
          </a:p>
          <a:p>
            <a:r>
              <a:rPr lang="en-GB" sz="2000" b="1" dirty="0"/>
              <a:t>Traffic light scoring:</a:t>
            </a:r>
            <a:endParaRPr lang="en-GB" sz="2000" dirty="0"/>
          </a:p>
          <a:p>
            <a:pPr marL="285750" indent="-285750">
              <a:buFont typeface="Arial" panose="020B0604020202020204" pitchFamily="34" charset="0"/>
              <a:buChar char="•"/>
            </a:pPr>
            <a:r>
              <a:rPr lang="en-GB" sz="2000" dirty="0"/>
              <a:t>The site received a majority of red scores  </a:t>
            </a:r>
          </a:p>
          <a:p>
            <a:endParaRPr lang="en-GB" sz="2000" b="1" dirty="0"/>
          </a:p>
          <a:p>
            <a:r>
              <a:rPr lang="en-GB" sz="2000" b="1" dirty="0"/>
              <a:t>Consultant’s comments: </a:t>
            </a:r>
            <a:endParaRPr lang="en-GB" sz="2000" dirty="0"/>
          </a:p>
          <a:p>
            <a:r>
              <a:rPr lang="en-GB" sz="2000" dirty="0"/>
              <a:t>Recommended that SON 22 is not considered further as a potential site option due to the following constraints: </a:t>
            </a:r>
          </a:p>
          <a:p>
            <a:endParaRPr lang="en-GB" sz="2000" dirty="0"/>
          </a:p>
          <a:p>
            <a:pPr marL="285750" lvl="0" indent="-285750">
              <a:buFont typeface="Arial" panose="020B0604020202020204" pitchFamily="34" charset="0"/>
              <a:buChar char="•"/>
            </a:pPr>
            <a:r>
              <a:rPr lang="en-GB" sz="2000" dirty="0"/>
              <a:t>The site’s separation from the settlement and importance as part of the rural approach to the village</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Strong relationship with the wider countryside – development on the site would encroach into the wider landscape</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Location within the AONB and potential harm to special qualities</a:t>
            </a:r>
          </a:p>
          <a:p>
            <a:pPr marL="285750" lvl="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strongly rural and tranquil nature of the site</a:t>
            </a:r>
          </a:p>
        </p:txBody>
      </p:sp>
    </p:spTree>
    <p:extLst>
      <p:ext uri="{BB962C8B-B14F-4D97-AF65-F5344CB8AC3E}">
        <p14:creationId xmlns:p14="http://schemas.microsoft.com/office/powerpoint/2010/main" val="3434815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404664"/>
            <a:ext cx="4572000" cy="707886"/>
          </a:xfrm>
          <a:prstGeom prst="rect">
            <a:avLst/>
          </a:prstGeom>
        </p:spPr>
        <p:txBody>
          <a:bodyPr>
            <a:spAutoFit/>
          </a:bodyPr>
          <a:lstStyle/>
          <a:p>
            <a:pPr algn="ctr"/>
            <a:r>
              <a:rPr lang="en-GB" sz="2000" b="1" dirty="0"/>
              <a:t>SON 23</a:t>
            </a:r>
            <a:endParaRPr lang="en-GB" sz="2000" dirty="0"/>
          </a:p>
          <a:p>
            <a:pPr algn="ctr"/>
            <a:r>
              <a:rPr lang="en-GB" sz="2000" b="1" dirty="0"/>
              <a:t>                Johnson Matthey car park</a:t>
            </a:r>
            <a:endParaRPr lang="en-GB" sz="20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bwMode="auto">
          <a:xfrm>
            <a:off x="1706245" y="1403032"/>
            <a:ext cx="5731510" cy="4051935"/>
          </a:xfrm>
          <a:prstGeom prst="rect">
            <a:avLst/>
          </a:prstGeom>
          <a:noFill/>
          <a:ln>
            <a:noFill/>
          </a:ln>
        </p:spPr>
      </p:pic>
    </p:spTree>
    <p:extLst>
      <p:ext uri="{BB962C8B-B14F-4D97-AF65-F5344CB8AC3E}">
        <p14:creationId xmlns:p14="http://schemas.microsoft.com/office/powerpoint/2010/main" val="1783056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276" y="3933056"/>
            <a:ext cx="8424936" cy="2246769"/>
          </a:xfrm>
          <a:prstGeom prst="rect">
            <a:avLst/>
          </a:prstGeom>
        </p:spPr>
        <p:txBody>
          <a:bodyPr wrap="square">
            <a:spAutoFit/>
          </a:bodyPr>
          <a:lstStyle/>
          <a:p>
            <a:pPr marL="285750" indent="-285750">
              <a:buFont typeface="Arial" panose="020B0604020202020204" pitchFamily="34" charset="0"/>
              <a:buChar char="•"/>
            </a:pPr>
            <a:r>
              <a:rPr lang="en-GB" sz="2000" dirty="0"/>
              <a:t>The SON 23 site is 0.7 hectares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Access is from Widmore Lane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Currently used as a car park by the staff of Johnson Matthey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is in the AONB</a:t>
            </a: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bwMode="auto">
          <a:xfrm>
            <a:off x="2195736" y="599020"/>
            <a:ext cx="4426932" cy="2880320"/>
          </a:xfrm>
          <a:prstGeom prst="rect">
            <a:avLst/>
          </a:prstGeom>
          <a:noFill/>
          <a:ln>
            <a:noFill/>
          </a:ln>
        </p:spPr>
      </p:pic>
    </p:spTree>
    <p:extLst>
      <p:ext uri="{BB962C8B-B14F-4D97-AF65-F5344CB8AC3E}">
        <p14:creationId xmlns:p14="http://schemas.microsoft.com/office/powerpoint/2010/main" val="1712855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bwMode="auto">
          <a:xfrm>
            <a:off x="1907704" y="404664"/>
            <a:ext cx="5112568" cy="3312368"/>
          </a:xfrm>
          <a:prstGeom prst="rect">
            <a:avLst/>
          </a:prstGeom>
          <a:noFill/>
          <a:ln>
            <a:noFill/>
          </a:ln>
        </p:spPr>
      </p:pic>
      <p:sp>
        <p:nvSpPr>
          <p:cNvPr id="3" name="Rectangle 2"/>
          <p:cNvSpPr/>
          <p:nvPr/>
        </p:nvSpPr>
        <p:spPr>
          <a:xfrm>
            <a:off x="478334" y="4005064"/>
            <a:ext cx="8280920" cy="400110"/>
          </a:xfrm>
          <a:prstGeom prst="rect">
            <a:avLst/>
          </a:prstGeom>
        </p:spPr>
        <p:txBody>
          <a:bodyPr wrap="square">
            <a:spAutoFit/>
          </a:bodyPr>
          <a:lstStyle/>
          <a:p>
            <a:pPr algn="ctr"/>
            <a:r>
              <a:rPr lang="en-GB" sz="2000" dirty="0"/>
              <a:t>View of SON 23 site entrance from Widmore Lane</a:t>
            </a:r>
          </a:p>
        </p:txBody>
      </p:sp>
    </p:spTree>
    <p:extLst>
      <p:ext uri="{BB962C8B-B14F-4D97-AF65-F5344CB8AC3E}">
        <p14:creationId xmlns:p14="http://schemas.microsoft.com/office/powerpoint/2010/main" val="2778333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34292"/>
            <a:ext cx="8496944" cy="5293757"/>
          </a:xfrm>
          <a:prstGeom prst="rect">
            <a:avLst/>
          </a:prstGeom>
        </p:spPr>
        <p:txBody>
          <a:bodyPr wrap="square">
            <a:spAutoFit/>
          </a:bodyPr>
          <a:lstStyle/>
          <a:p>
            <a:r>
              <a:rPr lang="en-GB" sz="2000" b="1" dirty="0"/>
              <a:t>SON 23 Evaluation criteria:  </a:t>
            </a:r>
            <a:endParaRPr lang="en-GB" sz="2000" dirty="0"/>
          </a:p>
          <a:p>
            <a:endParaRPr lang="en-GB" sz="2000" dirty="0"/>
          </a:p>
          <a:p>
            <a:r>
              <a:rPr lang="en-GB" sz="2000" b="1" dirty="0"/>
              <a:t>Traffic lights scoring</a:t>
            </a:r>
            <a:r>
              <a:rPr lang="en-GB" sz="2000" dirty="0"/>
              <a:t>: </a:t>
            </a:r>
          </a:p>
          <a:p>
            <a:endParaRPr lang="en-GB" sz="2000" dirty="0"/>
          </a:p>
          <a:p>
            <a:r>
              <a:rPr lang="en-GB" sz="2000" dirty="0"/>
              <a:t>Almost entirely green but with some concerns about the narrow roads and traffic.</a:t>
            </a:r>
          </a:p>
          <a:p>
            <a:r>
              <a:rPr lang="en-GB" sz="2000" dirty="0"/>
              <a:t> </a:t>
            </a:r>
          </a:p>
          <a:p>
            <a:r>
              <a:rPr lang="en-GB" sz="2000" b="1" dirty="0"/>
              <a:t>Consultant’s comments:</a:t>
            </a:r>
            <a:endParaRPr lang="en-GB" sz="2000" dirty="0"/>
          </a:p>
          <a:p>
            <a:r>
              <a:rPr lang="en-GB" sz="2000" dirty="0"/>
              <a:t>The capacity of SON 23 is constrained by:</a:t>
            </a:r>
          </a:p>
          <a:p>
            <a:pPr lvl="0"/>
            <a:endParaRPr lang="en-GB" sz="2000" dirty="0"/>
          </a:p>
          <a:p>
            <a:pPr marL="285750" lvl="0" indent="-285750">
              <a:buFont typeface="Arial" panose="020B0604020202020204" pitchFamily="34" charset="0"/>
              <a:buChar char="•"/>
            </a:pPr>
            <a:r>
              <a:rPr lang="en-GB" sz="2000" dirty="0"/>
              <a:t>The site’s location within the AONB</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The visual prominence of the site from adjacent roads</a:t>
            </a:r>
          </a:p>
          <a:p>
            <a:pPr marL="285750" lvl="0" indent="-285750">
              <a:buFont typeface="Arial" panose="020B0604020202020204" pitchFamily="34" charset="0"/>
              <a:buChar char="•"/>
            </a:pPr>
            <a:endParaRPr lang="en-GB" sz="2000" dirty="0"/>
          </a:p>
          <a:p>
            <a:r>
              <a:rPr lang="en-GB" sz="2000" dirty="0"/>
              <a:t>However, with a medium capacity, SON 23 could be considered as a potential site for further development. </a:t>
            </a:r>
          </a:p>
          <a:p>
            <a:endParaRPr lang="en-GB" dirty="0"/>
          </a:p>
        </p:txBody>
      </p:sp>
    </p:spTree>
    <p:extLst>
      <p:ext uri="{BB962C8B-B14F-4D97-AF65-F5344CB8AC3E}">
        <p14:creationId xmlns:p14="http://schemas.microsoft.com/office/powerpoint/2010/main" val="3783345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332656"/>
            <a:ext cx="4572000" cy="707886"/>
          </a:xfrm>
          <a:prstGeom prst="rect">
            <a:avLst/>
          </a:prstGeom>
        </p:spPr>
        <p:txBody>
          <a:bodyPr>
            <a:spAutoFit/>
          </a:bodyPr>
          <a:lstStyle/>
          <a:p>
            <a:pPr algn="ctr"/>
            <a:r>
              <a:rPr lang="en-GB" sz="2000" b="1" dirty="0"/>
              <a:t>SON 24</a:t>
            </a:r>
            <a:endParaRPr lang="en-GB" sz="2000" dirty="0"/>
          </a:p>
          <a:p>
            <a:pPr algn="ctr"/>
            <a:r>
              <a:rPr lang="en-GB" sz="2000" b="1" dirty="0"/>
              <a:t>Land behind Widmore Pond</a:t>
            </a:r>
            <a:endParaRPr lang="en-GB" sz="20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bwMode="auto">
          <a:xfrm>
            <a:off x="1706245" y="1403032"/>
            <a:ext cx="5731510" cy="4051935"/>
          </a:xfrm>
          <a:prstGeom prst="rect">
            <a:avLst/>
          </a:prstGeom>
          <a:noFill/>
          <a:ln>
            <a:noFill/>
          </a:ln>
        </p:spPr>
      </p:pic>
    </p:spTree>
    <p:extLst>
      <p:ext uri="{BB962C8B-B14F-4D97-AF65-F5344CB8AC3E}">
        <p14:creationId xmlns:p14="http://schemas.microsoft.com/office/powerpoint/2010/main" val="2158740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bwMode="auto">
          <a:xfrm>
            <a:off x="1660734" y="476672"/>
            <a:ext cx="5635625" cy="2352040"/>
          </a:xfrm>
          <a:prstGeom prst="rect">
            <a:avLst/>
          </a:prstGeom>
          <a:noFill/>
          <a:ln>
            <a:noFill/>
          </a:ln>
        </p:spPr>
      </p:pic>
      <p:sp>
        <p:nvSpPr>
          <p:cNvPr id="4" name="Rectangle 3"/>
          <p:cNvSpPr/>
          <p:nvPr/>
        </p:nvSpPr>
        <p:spPr>
          <a:xfrm>
            <a:off x="554111" y="3068960"/>
            <a:ext cx="7848872" cy="400110"/>
          </a:xfrm>
          <a:prstGeom prst="rect">
            <a:avLst/>
          </a:prstGeom>
        </p:spPr>
        <p:txBody>
          <a:bodyPr wrap="square">
            <a:spAutoFit/>
          </a:bodyPr>
          <a:lstStyle/>
          <a:p>
            <a:pPr algn="ctr"/>
            <a:r>
              <a:rPr lang="en-GB" sz="2000" dirty="0"/>
              <a:t>The SON 24 site is visible across fields from Blackmore lane</a:t>
            </a:r>
          </a:p>
        </p:txBody>
      </p:sp>
      <p:sp>
        <p:nvSpPr>
          <p:cNvPr id="5" name="Rectangle 4"/>
          <p:cNvSpPr/>
          <p:nvPr/>
        </p:nvSpPr>
        <p:spPr>
          <a:xfrm>
            <a:off x="554111" y="3702700"/>
            <a:ext cx="8064896" cy="2246769"/>
          </a:xfrm>
          <a:prstGeom prst="rect">
            <a:avLst/>
          </a:prstGeom>
        </p:spPr>
        <p:txBody>
          <a:bodyPr wrap="square">
            <a:spAutoFit/>
          </a:bodyPr>
          <a:lstStyle/>
          <a:p>
            <a:pPr marL="285750" indent="-285750">
              <a:buFont typeface="Arial" panose="020B0604020202020204" pitchFamily="34" charset="0"/>
              <a:buChar char="•"/>
            </a:pPr>
            <a:r>
              <a:rPr lang="en-GB" sz="2000" dirty="0"/>
              <a:t>The SON 24 site is 3.4 hectares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Access is from </a:t>
            </a:r>
            <a:r>
              <a:rPr lang="en-GB" sz="2000" dirty="0" err="1"/>
              <a:t>Blounts</a:t>
            </a:r>
            <a:r>
              <a:rPr lang="en-GB" sz="2000" dirty="0"/>
              <a:t> Court Road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is currently in agricultural use and is grade 3 agricultural land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is in the AONB.</a:t>
            </a:r>
          </a:p>
        </p:txBody>
      </p:sp>
    </p:spTree>
    <p:extLst>
      <p:ext uri="{BB962C8B-B14F-4D97-AF65-F5344CB8AC3E}">
        <p14:creationId xmlns:p14="http://schemas.microsoft.com/office/powerpoint/2010/main" val="430486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bwMode="auto">
          <a:xfrm>
            <a:off x="1705602" y="421004"/>
            <a:ext cx="6049184" cy="3080004"/>
          </a:xfrm>
          <a:prstGeom prst="rect">
            <a:avLst/>
          </a:prstGeom>
          <a:noFill/>
          <a:ln>
            <a:noFill/>
          </a:ln>
        </p:spPr>
      </p:pic>
      <p:sp>
        <p:nvSpPr>
          <p:cNvPr id="3" name="Rectangle 2"/>
          <p:cNvSpPr/>
          <p:nvPr/>
        </p:nvSpPr>
        <p:spPr>
          <a:xfrm>
            <a:off x="355504" y="3861048"/>
            <a:ext cx="8352928" cy="400110"/>
          </a:xfrm>
          <a:prstGeom prst="rect">
            <a:avLst/>
          </a:prstGeom>
        </p:spPr>
        <p:txBody>
          <a:bodyPr wrap="square">
            <a:spAutoFit/>
          </a:bodyPr>
          <a:lstStyle/>
          <a:p>
            <a:pPr algn="ctr"/>
            <a:r>
              <a:rPr lang="en-GB" sz="2000" dirty="0"/>
              <a:t>SON 24 site viewed from </a:t>
            </a:r>
            <a:r>
              <a:rPr lang="en-GB" sz="2000" dirty="0" err="1"/>
              <a:t>Blounts</a:t>
            </a:r>
            <a:r>
              <a:rPr lang="en-GB" sz="2000" dirty="0"/>
              <a:t> Court Road.  </a:t>
            </a:r>
          </a:p>
        </p:txBody>
      </p:sp>
    </p:spTree>
    <p:extLst>
      <p:ext uri="{BB962C8B-B14F-4D97-AF65-F5344CB8AC3E}">
        <p14:creationId xmlns:p14="http://schemas.microsoft.com/office/powerpoint/2010/main" val="192103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2077" y="548680"/>
            <a:ext cx="4572000" cy="707886"/>
          </a:xfrm>
          <a:prstGeom prst="rect">
            <a:avLst/>
          </a:prstGeom>
        </p:spPr>
        <p:txBody>
          <a:bodyPr>
            <a:spAutoFit/>
          </a:bodyPr>
          <a:lstStyle/>
          <a:p>
            <a:pPr algn="ctr"/>
            <a:r>
              <a:rPr lang="en-GB" sz="2000" b="1" dirty="0"/>
              <a:t>SON 1</a:t>
            </a:r>
            <a:endParaRPr lang="en-GB" sz="2000" dirty="0"/>
          </a:p>
          <a:p>
            <a:pPr algn="ctr"/>
            <a:r>
              <a:rPr lang="en-GB" sz="2000" b="1" dirty="0"/>
              <a:t>Old Copse Field</a:t>
            </a:r>
            <a:endParaRPr lang="en-GB" sz="20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bwMode="auto">
          <a:xfrm>
            <a:off x="1706245" y="1402715"/>
            <a:ext cx="5731510" cy="4052570"/>
          </a:xfrm>
          <a:prstGeom prst="rect">
            <a:avLst/>
          </a:prstGeom>
          <a:noFill/>
          <a:ln>
            <a:noFill/>
          </a:ln>
        </p:spPr>
      </p:pic>
    </p:spTree>
    <p:extLst>
      <p:ext uri="{BB962C8B-B14F-4D97-AF65-F5344CB8AC3E}">
        <p14:creationId xmlns:p14="http://schemas.microsoft.com/office/powerpoint/2010/main" val="3876410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933" y="332656"/>
            <a:ext cx="8424936" cy="5940088"/>
          </a:xfrm>
          <a:prstGeom prst="rect">
            <a:avLst/>
          </a:prstGeom>
        </p:spPr>
        <p:txBody>
          <a:bodyPr wrap="square">
            <a:spAutoFit/>
          </a:bodyPr>
          <a:lstStyle/>
          <a:p>
            <a:r>
              <a:rPr lang="en-GB" sz="2000" b="1" dirty="0"/>
              <a:t>SON 24 Evaluation criteria: </a:t>
            </a:r>
            <a:endParaRPr lang="en-GB" sz="2000" dirty="0"/>
          </a:p>
          <a:p>
            <a:endParaRPr lang="en-GB" sz="2000" b="1" dirty="0"/>
          </a:p>
          <a:p>
            <a:r>
              <a:rPr lang="en-GB" sz="2000" b="1" dirty="0"/>
              <a:t>Traffic light scoring:</a:t>
            </a:r>
            <a:endParaRPr lang="en-GB" sz="2000" dirty="0"/>
          </a:p>
          <a:p>
            <a:r>
              <a:rPr lang="en-GB" sz="2000" dirty="0"/>
              <a:t>The majority of the scoring is amber and is followed by red with relatively few green.</a:t>
            </a:r>
          </a:p>
          <a:p>
            <a:r>
              <a:rPr lang="en-GB" sz="2000" dirty="0"/>
              <a:t> </a:t>
            </a:r>
          </a:p>
          <a:p>
            <a:r>
              <a:rPr lang="en-GB" sz="2000" b="1" dirty="0"/>
              <a:t>Consultant’s comments:  </a:t>
            </a:r>
            <a:endParaRPr lang="en-GB" sz="2000" dirty="0"/>
          </a:p>
          <a:p>
            <a:r>
              <a:rPr lang="en-GB" sz="2000" dirty="0"/>
              <a:t>Recommend that SON 24 is not considered further as a potential housing site due to the following constraints:</a:t>
            </a:r>
          </a:p>
          <a:p>
            <a:pPr lvl="0"/>
            <a:endParaRPr lang="en-GB" sz="2000" dirty="0"/>
          </a:p>
          <a:p>
            <a:pPr marL="285750" lvl="0" indent="-285750">
              <a:buFont typeface="Arial" panose="020B0604020202020204" pitchFamily="34" charset="0"/>
              <a:buChar char="•"/>
            </a:pPr>
            <a:r>
              <a:rPr lang="en-GB" sz="2000" dirty="0"/>
              <a:t>The site’s location is within the AONB and the potential harm to special qualities</a:t>
            </a:r>
          </a:p>
          <a:p>
            <a:pPr marL="285750" lvl="0" indent="-285750">
              <a:buFont typeface="Arial" panose="020B0604020202020204" pitchFamily="34" charset="0"/>
              <a:buChar char="•"/>
            </a:pPr>
            <a:endParaRPr lang="en-GB" sz="2000" dirty="0">
              <a:effectLst/>
            </a:endParaRPr>
          </a:p>
          <a:p>
            <a:pPr marL="285750" lvl="0" indent="-285750">
              <a:buFont typeface="Arial" panose="020B0604020202020204" pitchFamily="34" charset="0"/>
              <a:buChar char="•"/>
            </a:pPr>
            <a:r>
              <a:rPr lang="en-GB" sz="2000" dirty="0"/>
              <a:t>The visibility of the eastern parts of site from views within the AONB</a:t>
            </a:r>
          </a:p>
          <a:p>
            <a:pPr marL="285750" lvl="0" indent="-285750">
              <a:buFont typeface="Arial" panose="020B0604020202020204" pitchFamily="34" charset="0"/>
              <a:buChar char="•"/>
            </a:pPr>
            <a:endParaRPr lang="en-GB" sz="2000" dirty="0">
              <a:effectLst/>
            </a:endParaRPr>
          </a:p>
          <a:p>
            <a:pPr marL="285750" lvl="0" indent="-285750">
              <a:buFont typeface="Arial" panose="020B0604020202020204" pitchFamily="34" charset="0"/>
              <a:buChar char="•"/>
            </a:pPr>
            <a:r>
              <a:rPr lang="en-GB" sz="2000" dirty="0"/>
              <a:t>The importance of mature trees along the western boundaries</a:t>
            </a:r>
          </a:p>
          <a:p>
            <a:pPr marL="285750" lvl="0" indent="-285750">
              <a:buFont typeface="Arial" panose="020B0604020202020204" pitchFamily="34" charset="0"/>
              <a:buChar char="•"/>
            </a:pPr>
            <a:endParaRPr lang="en-GB" sz="2000" dirty="0">
              <a:effectLst/>
            </a:endParaRPr>
          </a:p>
          <a:p>
            <a:pPr marL="285750" lvl="0" indent="-285750">
              <a:buFont typeface="Arial" panose="020B0604020202020204" pitchFamily="34" charset="0"/>
              <a:buChar char="•"/>
            </a:pPr>
            <a:r>
              <a:rPr lang="en-GB" sz="2000" dirty="0"/>
              <a:t>The remoteness of the eastern parts of site from the settlement and the role that part of site plays in the rural approach to the village </a:t>
            </a:r>
          </a:p>
        </p:txBody>
      </p:sp>
    </p:spTree>
    <p:extLst>
      <p:ext uri="{BB962C8B-B14F-4D97-AF65-F5344CB8AC3E}">
        <p14:creationId xmlns:p14="http://schemas.microsoft.com/office/powerpoint/2010/main" val="4121480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404664"/>
            <a:ext cx="4572000" cy="707886"/>
          </a:xfrm>
          <a:prstGeom prst="rect">
            <a:avLst/>
          </a:prstGeom>
        </p:spPr>
        <p:txBody>
          <a:bodyPr>
            <a:spAutoFit/>
          </a:bodyPr>
          <a:lstStyle/>
          <a:p>
            <a:pPr algn="ctr"/>
            <a:r>
              <a:rPr lang="en-GB" sz="2000" b="1" dirty="0"/>
              <a:t>SON 26</a:t>
            </a:r>
            <a:endParaRPr lang="en-GB" sz="2000" dirty="0"/>
          </a:p>
          <a:p>
            <a:pPr algn="ctr"/>
            <a:r>
              <a:rPr lang="en-GB" sz="2000" b="1" dirty="0" err="1"/>
              <a:t>Rudgings</a:t>
            </a:r>
            <a:r>
              <a:rPr lang="en-GB" sz="2000" b="1" dirty="0"/>
              <a:t> Plantation</a:t>
            </a:r>
            <a:endParaRPr lang="en-GB" sz="20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bwMode="auto">
          <a:xfrm>
            <a:off x="1706245" y="1402715"/>
            <a:ext cx="5731510" cy="4052570"/>
          </a:xfrm>
          <a:prstGeom prst="rect">
            <a:avLst/>
          </a:prstGeom>
          <a:noFill/>
          <a:ln>
            <a:noFill/>
          </a:ln>
        </p:spPr>
      </p:pic>
    </p:spTree>
    <p:extLst>
      <p:ext uri="{BB962C8B-B14F-4D97-AF65-F5344CB8AC3E}">
        <p14:creationId xmlns:p14="http://schemas.microsoft.com/office/powerpoint/2010/main" val="3787097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bwMode="auto">
          <a:xfrm>
            <a:off x="2195736" y="332656"/>
            <a:ext cx="4246910" cy="2808312"/>
          </a:xfrm>
          <a:prstGeom prst="rect">
            <a:avLst/>
          </a:prstGeom>
          <a:noFill/>
          <a:ln>
            <a:noFill/>
          </a:ln>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bwMode="auto">
          <a:xfrm>
            <a:off x="2189627" y="3429000"/>
            <a:ext cx="4246910" cy="2736304"/>
          </a:xfrm>
          <a:prstGeom prst="rect">
            <a:avLst/>
          </a:prstGeom>
          <a:noFill/>
          <a:ln>
            <a:noFill/>
          </a:ln>
        </p:spPr>
      </p:pic>
    </p:spTree>
    <p:extLst>
      <p:ext uri="{BB962C8B-B14F-4D97-AF65-F5344CB8AC3E}">
        <p14:creationId xmlns:p14="http://schemas.microsoft.com/office/powerpoint/2010/main" val="4139693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bwMode="auto">
          <a:xfrm>
            <a:off x="1706245" y="332656"/>
            <a:ext cx="5731510" cy="2375535"/>
          </a:xfrm>
          <a:prstGeom prst="rect">
            <a:avLst/>
          </a:prstGeom>
          <a:noFill/>
          <a:ln>
            <a:noFill/>
          </a:ln>
        </p:spPr>
      </p:pic>
      <p:sp>
        <p:nvSpPr>
          <p:cNvPr id="3" name="Rectangle 2"/>
          <p:cNvSpPr/>
          <p:nvPr/>
        </p:nvSpPr>
        <p:spPr>
          <a:xfrm>
            <a:off x="395536" y="3068960"/>
            <a:ext cx="8352928" cy="3170099"/>
          </a:xfrm>
          <a:prstGeom prst="rect">
            <a:avLst/>
          </a:prstGeom>
        </p:spPr>
        <p:txBody>
          <a:bodyPr wrap="square">
            <a:spAutoFit/>
          </a:bodyPr>
          <a:lstStyle/>
          <a:p>
            <a:pPr marL="285750" indent="-285750">
              <a:buFont typeface="Arial" panose="020B0604020202020204" pitchFamily="34" charset="0"/>
              <a:buChar char="•"/>
            </a:pPr>
            <a:r>
              <a:rPr lang="en-GB" sz="2000" dirty="0"/>
              <a:t>The area of the SON 26 site is 6.7 hectares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Access would be from Kennylands Road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Current use is agricultural and the land is agricultural grade 3.</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is not in the AONB</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 previous application for development on part of the site was rejected by HM Inspector on appeal</a:t>
            </a:r>
          </a:p>
        </p:txBody>
      </p:sp>
    </p:spTree>
    <p:extLst>
      <p:ext uri="{BB962C8B-B14F-4D97-AF65-F5344CB8AC3E}">
        <p14:creationId xmlns:p14="http://schemas.microsoft.com/office/powerpoint/2010/main" val="270489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2"/>
            <a:ext cx="8640960" cy="6555641"/>
          </a:xfrm>
          <a:prstGeom prst="rect">
            <a:avLst/>
          </a:prstGeom>
        </p:spPr>
        <p:txBody>
          <a:bodyPr wrap="square">
            <a:spAutoFit/>
          </a:bodyPr>
          <a:lstStyle/>
          <a:p>
            <a:r>
              <a:rPr lang="en-GB" sz="2000" b="1" dirty="0"/>
              <a:t>SON 26 Evaluation criteria: </a:t>
            </a:r>
          </a:p>
          <a:p>
            <a:endParaRPr lang="en-GB" sz="2000" dirty="0"/>
          </a:p>
          <a:p>
            <a:r>
              <a:rPr lang="en-GB" sz="2000" b="1" dirty="0"/>
              <a:t>Traffic light scoring:</a:t>
            </a:r>
            <a:endParaRPr lang="en-GB" sz="2000" dirty="0"/>
          </a:p>
          <a:p>
            <a:r>
              <a:rPr lang="en-GB" sz="2000" dirty="0"/>
              <a:t>The scores are again very balanced with amber slightly ahead followed by red.</a:t>
            </a:r>
          </a:p>
          <a:p>
            <a:endParaRPr lang="en-GB" sz="2000" b="1" dirty="0"/>
          </a:p>
          <a:p>
            <a:r>
              <a:rPr lang="en-GB" sz="2000" b="1" dirty="0"/>
              <a:t>Consultant’s comments: </a:t>
            </a:r>
            <a:endParaRPr lang="en-GB" sz="2000" dirty="0"/>
          </a:p>
          <a:p>
            <a:r>
              <a:rPr lang="en-GB" sz="2000" dirty="0"/>
              <a:t>Recommended that SON 26 is not considered further as a potential site for future development due to the following constraints: </a:t>
            </a:r>
          </a:p>
          <a:p>
            <a:pPr marL="285750" lvl="0" indent="-285750">
              <a:buFont typeface="Arial" panose="020B0604020202020204" pitchFamily="34" charset="0"/>
              <a:buChar char="•"/>
            </a:pPr>
            <a:r>
              <a:rPr lang="en-GB" sz="2000" dirty="0"/>
              <a:t>Impacts on open views from, and the rural setting of, the public footpath which crosses the site</a:t>
            </a:r>
          </a:p>
          <a:p>
            <a:pPr marL="285750" lvl="0" indent="-285750">
              <a:buFont typeface="Arial" panose="020B0604020202020204" pitchFamily="34" charset="0"/>
              <a:buChar char="•"/>
            </a:pPr>
            <a:endParaRPr lang="en-GB" sz="2000" dirty="0">
              <a:effectLst/>
            </a:endParaRPr>
          </a:p>
          <a:p>
            <a:pPr marL="285750" lvl="0" indent="-285750">
              <a:buFont typeface="Arial" panose="020B0604020202020204" pitchFamily="34" charset="0"/>
              <a:buChar char="•"/>
            </a:pPr>
            <a:r>
              <a:rPr lang="en-GB" sz="2000" dirty="0"/>
              <a:t>The site’s location within the setting of the AONB and potential harm to special qualities</a:t>
            </a:r>
          </a:p>
          <a:p>
            <a:pPr marL="285750" lvl="0" indent="-285750">
              <a:buFont typeface="Arial" panose="020B0604020202020204" pitchFamily="34" charset="0"/>
              <a:buChar char="•"/>
            </a:pPr>
            <a:endParaRPr lang="en-GB" sz="2000" dirty="0">
              <a:effectLst/>
            </a:endParaRPr>
          </a:p>
          <a:p>
            <a:pPr marL="285750" lvl="0" indent="-285750">
              <a:buFont typeface="Arial" panose="020B0604020202020204" pitchFamily="34" charset="0"/>
              <a:buChar char="•"/>
            </a:pPr>
            <a:r>
              <a:rPr lang="en-GB" sz="2000" dirty="0"/>
              <a:t>The site’s separation from the settlement and importance as part of the rural setting of the village and strong relationship with the wider countryside</a:t>
            </a:r>
          </a:p>
          <a:p>
            <a:pPr marL="285750" lvl="0" indent="-285750">
              <a:buFont typeface="Arial" panose="020B0604020202020204" pitchFamily="34" charset="0"/>
              <a:buChar char="•"/>
            </a:pPr>
            <a:endParaRPr lang="en-GB" sz="2000" dirty="0">
              <a:effectLst/>
            </a:endParaRPr>
          </a:p>
          <a:p>
            <a:pPr marL="285750" lvl="0" indent="-285750">
              <a:buFont typeface="Arial" panose="020B0604020202020204" pitchFamily="34" charset="0"/>
              <a:buChar char="•"/>
            </a:pPr>
            <a:r>
              <a:rPr lang="en-GB" sz="2000" dirty="0"/>
              <a:t>Development of even a small part of this site would result in the loss of the pattern of narrow, linear settlement south-west of Kennylands Road</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The strongly rural and tranquil nature of the site.</a:t>
            </a:r>
            <a:endParaRPr lang="en-GB" sz="2000" dirty="0">
              <a:effectLst/>
            </a:endParaRPr>
          </a:p>
        </p:txBody>
      </p:sp>
    </p:spTree>
    <p:extLst>
      <p:ext uri="{BB962C8B-B14F-4D97-AF65-F5344CB8AC3E}">
        <p14:creationId xmlns:p14="http://schemas.microsoft.com/office/powerpoint/2010/main" val="2861821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404664"/>
            <a:ext cx="4572000" cy="707886"/>
          </a:xfrm>
          <a:prstGeom prst="rect">
            <a:avLst/>
          </a:prstGeom>
        </p:spPr>
        <p:txBody>
          <a:bodyPr>
            <a:spAutoFit/>
          </a:bodyPr>
          <a:lstStyle/>
          <a:p>
            <a:pPr algn="ctr"/>
            <a:r>
              <a:rPr lang="en-GB" sz="2000" b="1" dirty="0"/>
              <a:t>SON 27</a:t>
            </a:r>
            <a:endParaRPr lang="en-GB" sz="2000" dirty="0"/>
          </a:p>
          <a:p>
            <a:r>
              <a:rPr lang="en-GB" sz="2000" b="1" dirty="0"/>
              <a:t>		Alpen Rose</a:t>
            </a:r>
            <a:endParaRPr lang="en-GB" sz="20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bwMode="auto">
          <a:xfrm>
            <a:off x="1706245" y="1403032"/>
            <a:ext cx="5731510" cy="4051935"/>
          </a:xfrm>
          <a:prstGeom prst="rect">
            <a:avLst/>
          </a:prstGeom>
          <a:noFill/>
          <a:ln>
            <a:noFill/>
          </a:ln>
        </p:spPr>
      </p:pic>
    </p:spTree>
    <p:extLst>
      <p:ext uri="{BB962C8B-B14F-4D97-AF65-F5344CB8AC3E}">
        <p14:creationId xmlns:p14="http://schemas.microsoft.com/office/powerpoint/2010/main" val="2918116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bwMode="auto">
          <a:xfrm>
            <a:off x="2417802" y="692696"/>
            <a:ext cx="4092371" cy="2736304"/>
          </a:xfrm>
          <a:prstGeom prst="rect">
            <a:avLst/>
          </a:prstGeom>
          <a:noFill/>
          <a:ln>
            <a:noFill/>
          </a:ln>
        </p:spPr>
      </p:pic>
      <p:sp>
        <p:nvSpPr>
          <p:cNvPr id="2" name="TextBox 1"/>
          <p:cNvSpPr txBox="1"/>
          <p:nvPr/>
        </p:nvSpPr>
        <p:spPr>
          <a:xfrm>
            <a:off x="1691680" y="3900685"/>
            <a:ext cx="5544616" cy="400110"/>
          </a:xfrm>
          <a:prstGeom prst="rect">
            <a:avLst/>
          </a:prstGeom>
          <a:noFill/>
        </p:spPr>
        <p:txBody>
          <a:bodyPr wrap="square" rtlCol="0">
            <a:spAutoFit/>
          </a:bodyPr>
          <a:lstStyle/>
          <a:p>
            <a:pPr algn="ctr"/>
            <a:r>
              <a:rPr lang="en-GB" sz="2000" dirty="0"/>
              <a:t>SON 27 Alpen Rose, Kennylands Road</a:t>
            </a:r>
          </a:p>
        </p:txBody>
      </p:sp>
    </p:spTree>
    <p:extLst>
      <p:ext uri="{BB962C8B-B14F-4D97-AF65-F5344CB8AC3E}">
        <p14:creationId xmlns:p14="http://schemas.microsoft.com/office/powerpoint/2010/main" val="2005268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1649" y="3672229"/>
            <a:ext cx="8064896" cy="2862322"/>
          </a:xfrm>
          <a:prstGeom prst="rect">
            <a:avLst/>
          </a:prstGeom>
        </p:spPr>
        <p:txBody>
          <a:bodyPr wrap="square">
            <a:spAutoFit/>
          </a:bodyPr>
          <a:lstStyle/>
          <a:p>
            <a:pPr marL="285750" indent="-285750">
              <a:buFont typeface="Arial" panose="020B0604020202020204" pitchFamily="34" charset="0"/>
              <a:buChar char="•"/>
            </a:pPr>
            <a:r>
              <a:rPr lang="en-GB" sz="2000" dirty="0"/>
              <a:t>The SON 27 site is 0.6 hectares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Access is from Kennylands Road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is not in the AONB</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is currently a private house and garden with an orchard at the rear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There are TPOs in force for the mature trees in the garden </a:t>
            </a:r>
            <a:endParaRPr lang="en-GB" sz="2000" b="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bwMode="auto">
          <a:xfrm>
            <a:off x="2123728" y="548680"/>
            <a:ext cx="4032448" cy="2736304"/>
          </a:xfrm>
          <a:prstGeom prst="rect">
            <a:avLst/>
          </a:prstGeom>
          <a:noFill/>
          <a:ln>
            <a:noFill/>
          </a:ln>
        </p:spPr>
      </p:pic>
    </p:spTree>
    <p:extLst>
      <p:ext uri="{BB962C8B-B14F-4D97-AF65-F5344CB8AC3E}">
        <p14:creationId xmlns:p14="http://schemas.microsoft.com/office/powerpoint/2010/main" val="665785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64704"/>
            <a:ext cx="8280920" cy="4708981"/>
          </a:xfrm>
          <a:prstGeom prst="rect">
            <a:avLst/>
          </a:prstGeom>
        </p:spPr>
        <p:txBody>
          <a:bodyPr wrap="square">
            <a:spAutoFit/>
          </a:bodyPr>
          <a:lstStyle/>
          <a:p>
            <a:r>
              <a:rPr lang="en-GB" sz="2000" b="1" dirty="0"/>
              <a:t>SON 27 Evaluation criteria: </a:t>
            </a:r>
          </a:p>
          <a:p>
            <a:endParaRPr lang="en-GB" sz="2000" dirty="0"/>
          </a:p>
          <a:p>
            <a:r>
              <a:rPr lang="en-GB" sz="2000" b="1" dirty="0"/>
              <a:t>Traffic light scoring:</a:t>
            </a:r>
            <a:endParaRPr lang="en-GB" sz="2000" dirty="0"/>
          </a:p>
          <a:p>
            <a:r>
              <a:rPr lang="en-GB" sz="2000" dirty="0"/>
              <a:t>The majority of the scores were green. </a:t>
            </a:r>
          </a:p>
          <a:p>
            <a:endParaRPr lang="en-GB" sz="2000" b="1" dirty="0"/>
          </a:p>
          <a:p>
            <a:r>
              <a:rPr lang="en-GB" sz="2000" b="1" dirty="0"/>
              <a:t>Consultant’s comments:  </a:t>
            </a:r>
            <a:endParaRPr lang="en-GB" sz="2000" dirty="0"/>
          </a:p>
          <a:p>
            <a:r>
              <a:rPr lang="en-GB" sz="2000" dirty="0"/>
              <a:t>The capacity of SON 27 is constrained by:</a:t>
            </a:r>
          </a:p>
          <a:p>
            <a:endParaRPr lang="en-GB" sz="2000" dirty="0"/>
          </a:p>
          <a:p>
            <a:pPr marL="285750" lvl="0" indent="-285750">
              <a:buFont typeface="Arial" panose="020B0604020202020204" pitchFamily="34" charset="0"/>
              <a:buChar char="•"/>
            </a:pPr>
            <a:r>
              <a:rPr lang="en-GB" sz="2000" dirty="0"/>
              <a:t>The site’s location within the setting of the AONB and potential harm to special qualities</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Potential effects on the linear settlement pattern in this part of the village</a:t>
            </a:r>
          </a:p>
          <a:p>
            <a:endParaRPr lang="en-GB" sz="2000" dirty="0"/>
          </a:p>
          <a:p>
            <a:r>
              <a:rPr lang="en-GB" sz="2000" dirty="0"/>
              <a:t>However, with a medium / high capacity, SON 27 could be considered further as a potential site for future development.</a:t>
            </a:r>
          </a:p>
        </p:txBody>
      </p:sp>
    </p:spTree>
    <p:extLst>
      <p:ext uri="{BB962C8B-B14F-4D97-AF65-F5344CB8AC3E}">
        <p14:creationId xmlns:p14="http://schemas.microsoft.com/office/powerpoint/2010/main" val="2184829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045" y="404664"/>
            <a:ext cx="4572000" cy="707886"/>
          </a:xfrm>
          <a:prstGeom prst="rect">
            <a:avLst/>
          </a:prstGeom>
        </p:spPr>
        <p:txBody>
          <a:bodyPr>
            <a:spAutoFit/>
          </a:bodyPr>
          <a:lstStyle/>
          <a:p>
            <a:pPr algn="ctr"/>
            <a:r>
              <a:rPr lang="en-GB" sz="2000" b="1" dirty="0"/>
              <a:t>SON 29</a:t>
            </a:r>
            <a:endParaRPr lang="en-GB" sz="2000" dirty="0"/>
          </a:p>
          <a:p>
            <a:pPr algn="ctr"/>
            <a:r>
              <a:rPr lang="en-GB" sz="2000" b="1" dirty="0"/>
              <a:t>    Reddish Manor</a:t>
            </a:r>
            <a:endParaRPr lang="en-GB" sz="20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bwMode="auto">
          <a:xfrm>
            <a:off x="1706245" y="1402715"/>
            <a:ext cx="5731510" cy="4052570"/>
          </a:xfrm>
          <a:prstGeom prst="rect">
            <a:avLst/>
          </a:prstGeom>
          <a:noFill/>
          <a:ln>
            <a:noFill/>
          </a:ln>
        </p:spPr>
      </p:pic>
    </p:spTree>
    <p:extLst>
      <p:ext uri="{BB962C8B-B14F-4D97-AF65-F5344CB8AC3E}">
        <p14:creationId xmlns:p14="http://schemas.microsoft.com/office/powerpoint/2010/main" val="3233456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332656"/>
            <a:ext cx="7524328" cy="2831544"/>
          </a:xfrm>
          <a:prstGeom prst="rect">
            <a:avLst/>
          </a:prstGeom>
        </p:spPr>
        <p:txBody>
          <a:bodyPr wrap="square">
            <a:spAutoFit/>
          </a:bodyPr>
          <a:lstStyle/>
          <a:p>
            <a:pPr marL="285750" indent="-285750">
              <a:buFont typeface="Arial" panose="020B0604020202020204" pitchFamily="34" charset="0"/>
              <a:buChar char="•"/>
            </a:pPr>
            <a:r>
              <a:rPr lang="en-GB" sz="2000" dirty="0"/>
              <a:t>The 6.2 hectare SON 1 site abuts the rear gardens of Woodlands Road, Orchard Avenue and </a:t>
            </a:r>
            <a:r>
              <a:rPr lang="en-GB" sz="2000" dirty="0" err="1"/>
              <a:t>Lambourne</a:t>
            </a:r>
            <a:r>
              <a:rPr lang="en-GB" sz="2000" dirty="0"/>
              <a:t> Road.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Access is currently off Woodlands Road via a narrow path. There is no vehicle access from a public road.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is currently agricultural land within the AONB and designated as Local Green Space (LGS) within the existing Neighbourhood Plan</a:t>
            </a:r>
          </a:p>
          <a:p>
            <a:pPr marL="285750" indent="-285750">
              <a:buFont typeface="Arial" panose="020B0604020202020204" pitchFamily="34" charset="0"/>
              <a:buChar char="•"/>
            </a:pPr>
            <a:endParaRPr lang="en-GB"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bwMode="auto">
          <a:xfrm>
            <a:off x="2197016" y="2917979"/>
            <a:ext cx="4275694" cy="2970912"/>
          </a:xfrm>
          <a:prstGeom prst="rect">
            <a:avLst/>
          </a:prstGeom>
          <a:noFill/>
          <a:ln>
            <a:noFill/>
          </a:ln>
        </p:spPr>
      </p:pic>
      <p:sp>
        <p:nvSpPr>
          <p:cNvPr id="4" name="Rectangle 3"/>
          <p:cNvSpPr/>
          <p:nvPr/>
        </p:nvSpPr>
        <p:spPr>
          <a:xfrm>
            <a:off x="395536" y="5895856"/>
            <a:ext cx="8280920" cy="400110"/>
          </a:xfrm>
          <a:prstGeom prst="rect">
            <a:avLst/>
          </a:prstGeom>
        </p:spPr>
        <p:txBody>
          <a:bodyPr wrap="square">
            <a:spAutoFit/>
          </a:bodyPr>
          <a:lstStyle/>
          <a:p>
            <a:pPr algn="ctr"/>
            <a:r>
              <a:rPr lang="en-GB" dirty="0"/>
              <a:t>View north-east from public footpath entering SON 1site from recreation ground.</a:t>
            </a:r>
            <a:r>
              <a:rPr lang="en-GB" sz="2000" dirty="0"/>
              <a:t>  </a:t>
            </a:r>
          </a:p>
        </p:txBody>
      </p:sp>
    </p:spTree>
    <p:extLst>
      <p:ext uri="{BB962C8B-B14F-4D97-AF65-F5344CB8AC3E}">
        <p14:creationId xmlns:p14="http://schemas.microsoft.com/office/powerpoint/2010/main" val="2328387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943" y="4443944"/>
            <a:ext cx="8496944" cy="2246769"/>
          </a:xfrm>
          <a:prstGeom prst="rect">
            <a:avLst/>
          </a:prstGeom>
        </p:spPr>
        <p:txBody>
          <a:bodyPr wrap="square">
            <a:spAutoFit/>
          </a:bodyPr>
          <a:lstStyle/>
          <a:p>
            <a:pPr marL="285750" indent="-285750">
              <a:buFont typeface="Arial" panose="020B0604020202020204" pitchFamily="34" charset="0"/>
              <a:buChar char="•"/>
            </a:pPr>
            <a:r>
              <a:rPr lang="en-GB" sz="2000" dirty="0"/>
              <a:t>The SON 29 site is 1.5 hectares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Access is from Peppard Road (B481)</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is part garden and part paddock</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paddock is in the AONB</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bwMode="auto">
          <a:xfrm>
            <a:off x="1800225" y="260648"/>
            <a:ext cx="5543550" cy="3698875"/>
          </a:xfrm>
          <a:prstGeom prst="rect">
            <a:avLst/>
          </a:prstGeom>
          <a:noFill/>
          <a:ln>
            <a:noFill/>
          </a:ln>
        </p:spPr>
      </p:pic>
      <p:sp>
        <p:nvSpPr>
          <p:cNvPr id="5" name="Rectangle 4"/>
          <p:cNvSpPr/>
          <p:nvPr/>
        </p:nvSpPr>
        <p:spPr>
          <a:xfrm>
            <a:off x="755576" y="4043834"/>
            <a:ext cx="7920880" cy="400110"/>
          </a:xfrm>
          <a:prstGeom prst="rect">
            <a:avLst/>
          </a:prstGeom>
        </p:spPr>
        <p:txBody>
          <a:bodyPr wrap="square">
            <a:spAutoFit/>
          </a:bodyPr>
          <a:lstStyle/>
          <a:p>
            <a:pPr algn="ctr"/>
            <a:r>
              <a:rPr lang="en-GB" sz="2000" dirty="0"/>
              <a:t>Trees on and surrounding the SON 29 site are visible from Blackmore Lane</a:t>
            </a:r>
          </a:p>
        </p:txBody>
      </p:sp>
    </p:spTree>
    <p:extLst>
      <p:ext uri="{BB962C8B-B14F-4D97-AF65-F5344CB8AC3E}">
        <p14:creationId xmlns:p14="http://schemas.microsoft.com/office/powerpoint/2010/main" val="3134456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bwMode="auto">
          <a:xfrm>
            <a:off x="2412671" y="188640"/>
            <a:ext cx="4769192" cy="3024336"/>
          </a:xfrm>
          <a:prstGeom prst="rect">
            <a:avLst/>
          </a:prstGeom>
          <a:noFill/>
          <a:ln>
            <a:noFill/>
          </a:ln>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bwMode="auto">
          <a:xfrm>
            <a:off x="2411760" y="3356992"/>
            <a:ext cx="4769191" cy="2880320"/>
          </a:xfrm>
          <a:prstGeom prst="rect">
            <a:avLst/>
          </a:prstGeom>
          <a:noFill/>
          <a:ln>
            <a:noFill/>
          </a:ln>
        </p:spPr>
      </p:pic>
      <p:sp>
        <p:nvSpPr>
          <p:cNvPr id="3" name="TextBox 2"/>
          <p:cNvSpPr txBox="1"/>
          <p:nvPr/>
        </p:nvSpPr>
        <p:spPr>
          <a:xfrm>
            <a:off x="3141083" y="6404522"/>
            <a:ext cx="3312368" cy="369332"/>
          </a:xfrm>
          <a:prstGeom prst="rect">
            <a:avLst/>
          </a:prstGeom>
          <a:noFill/>
        </p:spPr>
        <p:txBody>
          <a:bodyPr wrap="square" rtlCol="0">
            <a:spAutoFit/>
          </a:bodyPr>
          <a:lstStyle/>
          <a:p>
            <a:pPr algn="ctr"/>
            <a:r>
              <a:rPr lang="en-GB" dirty="0"/>
              <a:t>SON 29</a:t>
            </a:r>
          </a:p>
        </p:txBody>
      </p:sp>
    </p:spTree>
    <p:extLst>
      <p:ext uri="{BB962C8B-B14F-4D97-AF65-F5344CB8AC3E}">
        <p14:creationId xmlns:p14="http://schemas.microsoft.com/office/powerpoint/2010/main" val="1932300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568952" cy="6555641"/>
          </a:xfrm>
          <a:prstGeom prst="rect">
            <a:avLst/>
          </a:prstGeom>
        </p:spPr>
        <p:txBody>
          <a:bodyPr wrap="square">
            <a:spAutoFit/>
          </a:bodyPr>
          <a:lstStyle/>
          <a:p>
            <a:r>
              <a:rPr lang="en-GB" sz="2000" b="1" dirty="0"/>
              <a:t>SON 29 Evaluation criteria:</a:t>
            </a:r>
          </a:p>
          <a:p>
            <a:endParaRPr lang="en-GB" sz="2000" b="1" dirty="0"/>
          </a:p>
          <a:p>
            <a:r>
              <a:rPr lang="en-GB" sz="2000" b="1" dirty="0"/>
              <a:t>Traffic light scoring:</a:t>
            </a:r>
            <a:endParaRPr lang="en-GB" sz="2000" dirty="0"/>
          </a:p>
          <a:p>
            <a:r>
              <a:rPr lang="en-GB" sz="2000" dirty="0"/>
              <a:t>The traffic lights show a mixture of red, amber and green in similar proportions. </a:t>
            </a:r>
          </a:p>
          <a:p>
            <a:r>
              <a:rPr lang="en-GB" sz="2000" dirty="0"/>
              <a:t> </a:t>
            </a:r>
          </a:p>
          <a:p>
            <a:r>
              <a:rPr lang="en-GB" sz="2000" b="1" dirty="0"/>
              <a:t>Consultant’s comments:</a:t>
            </a:r>
            <a:r>
              <a:rPr lang="en-GB" sz="2000" dirty="0"/>
              <a:t> </a:t>
            </a:r>
          </a:p>
          <a:p>
            <a:r>
              <a:rPr lang="en-GB" sz="2000" dirty="0"/>
              <a:t>The capacity of SON 29 is constrained by:</a:t>
            </a:r>
          </a:p>
          <a:p>
            <a:endParaRPr lang="en-GB" sz="2000" dirty="0"/>
          </a:p>
          <a:p>
            <a:pPr marL="285750" lvl="0" indent="-285750">
              <a:buFont typeface="Arial" panose="020B0604020202020204" pitchFamily="34" charset="0"/>
              <a:buChar char="•"/>
            </a:pPr>
            <a:r>
              <a:rPr lang="en-GB" sz="2000" dirty="0"/>
              <a:t>The negative effect on the settlement pattern through the intensification of housing on the eastern side of Peppard Road</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The visual prominence of the site’s external trees</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The site’s location within and adjacent to the AONB and potential harm to special qualities</a:t>
            </a:r>
          </a:p>
          <a:p>
            <a:endParaRPr lang="en-GB" sz="2000" dirty="0"/>
          </a:p>
          <a:p>
            <a:r>
              <a:rPr lang="en-GB" sz="2000" dirty="0"/>
              <a:t>However, given that the site is well contained by its boundary vegetation and already contains a house, a very limited amount of development could be accommodated in the northern part of the site.  The southern part of the site should remain undeveloped to avoid harm to the AONB and sprawl of the settlement pattern.</a:t>
            </a:r>
          </a:p>
        </p:txBody>
      </p:sp>
    </p:spTree>
    <p:extLst>
      <p:ext uri="{BB962C8B-B14F-4D97-AF65-F5344CB8AC3E}">
        <p14:creationId xmlns:p14="http://schemas.microsoft.com/office/powerpoint/2010/main" val="322937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bwMode="auto">
          <a:xfrm>
            <a:off x="1763688" y="476671"/>
            <a:ext cx="5472608" cy="3093947"/>
          </a:xfrm>
          <a:prstGeom prst="rect">
            <a:avLst/>
          </a:prstGeom>
          <a:noFill/>
          <a:ln>
            <a:noFill/>
          </a:ln>
        </p:spPr>
      </p:pic>
      <p:sp>
        <p:nvSpPr>
          <p:cNvPr id="3" name="Rectangle 2"/>
          <p:cNvSpPr/>
          <p:nvPr/>
        </p:nvSpPr>
        <p:spPr>
          <a:xfrm>
            <a:off x="1763688" y="3570619"/>
            <a:ext cx="5472608" cy="677108"/>
          </a:xfrm>
          <a:prstGeom prst="rect">
            <a:avLst/>
          </a:prstGeom>
        </p:spPr>
        <p:txBody>
          <a:bodyPr wrap="square">
            <a:spAutoFit/>
          </a:bodyPr>
          <a:lstStyle/>
          <a:p>
            <a:pPr algn="ctr"/>
            <a:r>
              <a:rPr lang="en-GB" sz="2000" dirty="0"/>
              <a:t>Open views of housing on south-eastern edge</a:t>
            </a:r>
          </a:p>
          <a:p>
            <a:r>
              <a:rPr lang="en-GB" dirty="0"/>
              <a:t> </a:t>
            </a:r>
          </a:p>
        </p:txBody>
      </p:sp>
      <p:sp>
        <p:nvSpPr>
          <p:cNvPr id="4" name="Rectangle 3"/>
          <p:cNvSpPr/>
          <p:nvPr/>
        </p:nvSpPr>
        <p:spPr>
          <a:xfrm>
            <a:off x="515767" y="4221088"/>
            <a:ext cx="8136903" cy="1908215"/>
          </a:xfrm>
          <a:prstGeom prst="rect">
            <a:avLst/>
          </a:prstGeom>
        </p:spPr>
        <p:txBody>
          <a:bodyPr wrap="square">
            <a:spAutoFit/>
          </a:bodyPr>
          <a:lstStyle/>
          <a:p>
            <a:pPr marL="285750" indent="-285750">
              <a:buFont typeface="Arial" panose="020B0604020202020204" pitchFamily="34" charset="0"/>
              <a:buChar char="•"/>
            </a:pPr>
            <a:r>
              <a:rPr lang="en-GB" sz="2000" dirty="0"/>
              <a:t>SON 1 site is adjacent to the Old Copse ancient woodland, purchased by villagers and placed under the protection of the Woodlands Trust.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well-used footpath links Woodlands Road with the Rotherfield United Football Club playing fields and Sonning Common skate park.</a:t>
            </a:r>
          </a:p>
          <a:p>
            <a:endParaRPr lang="en-GB" dirty="0"/>
          </a:p>
        </p:txBody>
      </p:sp>
    </p:spTree>
    <p:extLst>
      <p:ext uri="{BB962C8B-B14F-4D97-AF65-F5344CB8AC3E}">
        <p14:creationId xmlns:p14="http://schemas.microsoft.com/office/powerpoint/2010/main" val="3093245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348273"/>
            <a:ext cx="7632848" cy="1631216"/>
          </a:xfrm>
          <a:prstGeom prst="rect">
            <a:avLst/>
          </a:prstGeom>
        </p:spPr>
        <p:txBody>
          <a:bodyPr wrap="square">
            <a:spAutoFit/>
          </a:bodyPr>
          <a:lstStyle/>
          <a:p>
            <a:r>
              <a:rPr lang="en-GB" sz="2000" b="1" dirty="0"/>
              <a:t>SON 1 Evaluation criteria: </a:t>
            </a:r>
            <a:endParaRPr lang="en-GB" sz="2000" dirty="0"/>
          </a:p>
          <a:p>
            <a:endParaRPr lang="en-GB" sz="2000" b="1" dirty="0"/>
          </a:p>
          <a:p>
            <a:r>
              <a:rPr lang="en-GB" sz="2000" b="1" dirty="0"/>
              <a:t>Traffic light scoring:</a:t>
            </a:r>
            <a:endParaRPr lang="en-GB" sz="2000" dirty="0"/>
          </a:p>
          <a:p>
            <a:pPr marL="285750" indent="-285750">
              <a:buFont typeface="Arial" panose="020B0604020202020204" pitchFamily="34" charset="0"/>
              <a:buChar char="•"/>
            </a:pPr>
            <a:r>
              <a:rPr lang="en-GB" sz="2000" dirty="0"/>
              <a:t>Fairly even distribution between red, amber and green </a:t>
            </a:r>
          </a:p>
          <a:p>
            <a:endParaRPr lang="en-GB" sz="2000" dirty="0"/>
          </a:p>
        </p:txBody>
      </p:sp>
      <p:sp>
        <p:nvSpPr>
          <p:cNvPr id="4" name="Rectangle 3"/>
          <p:cNvSpPr/>
          <p:nvPr/>
        </p:nvSpPr>
        <p:spPr>
          <a:xfrm>
            <a:off x="467544" y="1772816"/>
            <a:ext cx="8352928" cy="6555641"/>
          </a:xfrm>
          <a:prstGeom prst="rect">
            <a:avLst/>
          </a:prstGeom>
        </p:spPr>
        <p:txBody>
          <a:bodyPr wrap="square">
            <a:spAutoFit/>
          </a:bodyPr>
          <a:lstStyle/>
          <a:p>
            <a:r>
              <a:rPr lang="en-GB" sz="2000" b="1" dirty="0"/>
              <a:t>Consultant’s comments:  </a:t>
            </a:r>
            <a:endParaRPr lang="en-GB" sz="2000" dirty="0"/>
          </a:p>
          <a:p>
            <a:r>
              <a:rPr lang="en-GB" sz="2000" dirty="0"/>
              <a:t>This site is not recommended for further consideration as a potential site option for the following reasons:</a:t>
            </a:r>
          </a:p>
          <a:p>
            <a:endParaRPr lang="en-GB" sz="2000" dirty="0"/>
          </a:p>
          <a:p>
            <a:pPr marL="342900" indent="-342900">
              <a:buFont typeface="Arial" panose="020B0604020202020204" pitchFamily="34" charset="0"/>
              <a:buChar char="•"/>
            </a:pPr>
            <a:r>
              <a:rPr lang="en-GB" sz="2000" dirty="0"/>
              <a:t>Development on this site could harm to views from the wider AONB to the west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It would harm the setting of the Public Right of Way</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It would result in the loss of a valued Local Green Space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It would harm the landscape and visual setting of the AONB</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only existing access to the site is along the route of the Public Right of Way through the north east boundary</a:t>
            </a:r>
          </a:p>
          <a:p>
            <a:br>
              <a:rPr lang="en-GB" sz="2000" dirty="0"/>
            </a:br>
            <a:endParaRPr lang="en-GB" sz="2000" dirty="0">
              <a:solidFill>
                <a:srgbClr val="FF0000"/>
              </a:solidFill>
            </a:endParaRPr>
          </a:p>
          <a:p>
            <a:endParaRPr lang="en-GB" sz="2000" dirty="0">
              <a:solidFill>
                <a:srgbClr val="FF0000"/>
              </a:solidFill>
            </a:endParaRPr>
          </a:p>
          <a:p>
            <a:pPr lvl="0"/>
            <a:endParaRPr lang="en-GB" sz="2000" dirty="0">
              <a:solidFill>
                <a:srgbClr val="FF0000"/>
              </a:solidFill>
            </a:endParaRPr>
          </a:p>
          <a:p>
            <a:pPr marL="285750" lvl="0" indent="-285750">
              <a:buFont typeface="Arial" panose="020B0604020202020204" pitchFamily="34" charset="0"/>
              <a:buChar char="•"/>
            </a:pPr>
            <a:endParaRPr lang="en-GB" sz="2000" dirty="0">
              <a:solidFill>
                <a:srgbClr val="FF0000"/>
              </a:solidFill>
            </a:endParaRPr>
          </a:p>
          <a:p>
            <a:pPr marL="285750" lvl="0" indent="-285750">
              <a:buFont typeface="Arial" panose="020B0604020202020204" pitchFamily="34" charset="0"/>
              <a:buChar char="•"/>
            </a:pPr>
            <a:endParaRPr lang="en-GB" sz="2000" dirty="0">
              <a:solidFill>
                <a:srgbClr val="FF0000"/>
              </a:solidFill>
            </a:endParaRPr>
          </a:p>
        </p:txBody>
      </p:sp>
    </p:spTree>
    <p:extLst>
      <p:ext uri="{BB962C8B-B14F-4D97-AF65-F5344CB8AC3E}">
        <p14:creationId xmlns:p14="http://schemas.microsoft.com/office/powerpoint/2010/main" val="3790732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cstate="print">
            <a:extLst>
              <a:ext uri="{28A0092B-C50C-407E-A947-70E740481C1C}">
                <a14:useLocalDpi xmlns:a14="http://schemas.microsoft.com/office/drawing/2010/main" val="0"/>
              </a:ext>
            </a:extLst>
          </a:blip>
          <a:srcRect t="1466" r="6502" b="1928"/>
          <a:stretch/>
        </p:blipFill>
        <p:spPr bwMode="auto">
          <a:xfrm>
            <a:off x="1835696" y="1916832"/>
            <a:ext cx="5731510" cy="4036060"/>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2292824" y="548680"/>
            <a:ext cx="4572000" cy="707886"/>
          </a:xfrm>
          <a:prstGeom prst="rect">
            <a:avLst/>
          </a:prstGeom>
        </p:spPr>
        <p:txBody>
          <a:bodyPr>
            <a:spAutoFit/>
          </a:bodyPr>
          <a:lstStyle/>
          <a:p>
            <a:pPr algn="ctr"/>
            <a:r>
              <a:rPr lang="en-GB" sz="2000" b="1" dirty="0"/>
              <a:t>SON 12a</a:t>
            </a:r>
            <a:endParaRPr lang="en-GB" sz="2000" dirty="0"/>
          </a:p>
          <a:p>
            <a:pPr algn="ctr"/>
            <a:r>
              <a:rPr lang="en-GB" sz="2000" b="1" dirty="0"/>
              <a:t>               Blackmore Lane North (lower)</a:t>
            </a:r>
            <a:endParaRPr lang="en-GB" sz="2000" dirty="0"/>
          </a:p>
        </p:txBody>
      </p:sp>
    </p:spTree>
    <p:extLst>
      <p:ext uri="{BB962C8B-B14F-4D97-AF65-F5344CB8AC3E}">
        <p14:creationId xmlns:p14="http://schemas.microsoft.com/office/powerpoint/2010/main" val="3209764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5331" y="3789040"/>
            <a:ext cx="6912768" cy="2215991"/>
          </a:xfrm>
          <a:prstGeom prst="rect">
            <a:avLst/>
          </a:prstGeom>
        </p:spPr>
        <p:txBody>
          <a:bodyPr wrap="square">
            <a:spAutoFit/>
          </a:bodyPr>
          <a:lstStyle/>
          <a:p>
            <a:pPr marL="285750" indent="-285750">
              <a:buFont typeface="Arial" panose="020B0604020202020204" pitchFamily="34" charset="0"/>
              <a:buChar char="•"/>
            </a:pPr>
            <a:r>
              <a:rPr lang="en-GB" sz="2000" dirty="0"/>
              <a:t>The 0.9 hectare SON 12a site is located alongside Blackmore Lane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Access is from Blackmore Lane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It is currently grade 3 agricultural land in the AONB</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bwMode="auto">
          <a:xfrm>
            <a:off x="1475656" y="548680"/>
            <a:ext cx="5731510" cy="2696845"/>
          </a:xfrm>
          <a:prstGeom prst="rect">
            <a:avLst/>
          </a:prstGeom>
          <a:noFill/>
          <a:ln>
            <a:noFill/>
          </a:ln>
        </p:spPr>
      </p:pic>
    </p:spTree>
    <p:extLst>
      <p:ext uri="{BB962C8B-B14F-4D97-AF65-F5344CB8AC3E}">
        <p14:creationId xmlns:p14="http://schemas.microsoft.com/office/powerpoint/2010/main" val="26552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24190"/>
            <a:ext cx="7560840" cy="1631216"/>
          </a:xfrm>
          <a:prstGeom prst="rect">
            <a:avLst/>
          </a:prstGeom>
        </p:spPr>
        <p:txBody>
          <a:bodyPr wrap="square">
            <a:spAutoFit/>
          </a:bodyPr>
          <a:lstStyle/>
          <a:p>
            <a:r>
              <a:rPr lang="en-GB" sz="2000" b="1" dirty="0"/>
              <a:t>SON 12a Evaluation criteria: </a:t>
            </a:r>
            <a:endParaRPr lang="en-GB" sz="2000" dirty="0"/>
          </a:p>
          <a:p>
            <a:endParaRPr lang="en-GB" sz="2000" b="1" dirty="0"/>
          </a:p>
          <a:p>
            <a:r>
              <a:rPr lang="en-GB" sz="2000" b="1" dirty="0"/>
              <a:t>Traffic light scoring:</a:t>
            </a:r>
          </a:p>
          <a:p>
            <a:endParaRPr lang="en-GB" sz="2000" dirty="0"/>
          </a:p>
          <a:p>
            <a:pPr marL="285750" indent="-285750">
              <a:buFont typeface="Arial" panose="020B0604020202020204" pitchFamily="34" charset="0"/>
              <a:buChar char="•"/>
            </a:pPr>
            <a:r>
              <a:rPr lang="en-GB" sz="2000" dirty="0"/>
              <a:t>Most scores were red, followed by amber. </a:t>
            </a:r>
          </a:p>
        </p:txBody>
      </p:sp>
      <p:sp>
        <p:nvSpPr>
          <p:cNvPr id="3" name="Rectangle 2"/>
          <p:cNvSpPr/>
          <p:nvPr/>
        </p:nvSpPr>
        <p:spPr>
          <a:xfrm>
            <a:off x="755576" y="3068960"/>
            <a:ext cx="7200800" cy="2862322"/>
          </a:xfrm>
          <a:prstGeom prst="rect">
            <a:avLst/>
          </a:prstGeom>
        </p:spPr>
        <p:txBody>
          <a:bodyPr wrap="square">
            <a:spAutoFit/>
          </a:bodyPr>
          <a:lstStyle/>
          <a:p>
            <a:r>
              <a:rPr lang="en-GB" sz="2000" b="1" dirty="0"/>
              <a:t>Consultant’s comments:  </a:t>
            </a:r>
            <a:endParaRPr lang="en-GB" sz="2000" dirty="0"/>
          </a:p>
          <a:p>
            <a:r>
              <a:rPr lang="en-GB" sz="2000" dirty="0"/>
              <a:t>Recommended that SON 12a is not considered further as a potential site for development due to the following constraints: </a:t>
            </a:r>
          </a:p>
          <a:p>
            <a:endParaRPr lang="en-GB" sz="2000" dirty="0"/>
          </a:p>
          <a:p>
            <a:pPr marL="285750" lvl="0" indent="-285750">
              <a:buFont typeface="Arial" panose="020B0604020202020204" pitchFamily="34" charset="0"/>
              <a:buChar char="•"/>
            </a:pPr>
            <a:r>
              <a:rPr lang="en-GB" sz="2000" dirty="0"/>
              <a:t>Negative effect on the settlement pattern</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The site’s location within the AONB</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The generally rural and tranquil nature of the setting</a:t>
            </a:r>
          </a:p>
        </p:txBody>
      </p:sp>
    </p:spTree>
    <p:extLst>
      <p:ext uri="{BB962C8B-B14F-4D97-AF65-F5344CB8AC3E}">
        <p14:creationId xmlns:p14="http://schemas.microsoft.com/office/powerpoint/2010/main" val="738183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1782</Words>
  <Application>Microsoft Office PowerPoint</Application>
  <PresentationFormat>On-screen Show (4:3)</PresentationFormat>
  <Paragraphs>302</Paragraphs>
  <Slides>42</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PowerPoint Presentation</vt:lpstr>
      <vt:lpstr>Site surveys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SONNING COMMON</dc:title>
  <dc:creator>Alastair</dc:creator>
  <cp:lastModifiedBy>Ros Varnes</cp:lastModifiedBy>
  <cp:revision>115</cp:revision>
  <dcterms:created xsi:type="dcterms:W3CDTF">2019-11-11T13:51:12Z</dcterms:created>
  <dcterms:modified xsi:type="dcterms:W3CDTF">2019-11-19T13:41:13Z</dcterms:modified>
</cp:coreProperties>
</file>